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60"/>
  </p:notesMasterIdLst>
  <p:handoutMasterIdLst>
    <p:handoutMasterId r:id="rId61"/>
  </p:handoutMasterIdLst>
  <p:sldIdLst>
    <p:sldId id="257" r:id="rId2"/>
    <p:sldId id="258" r:id="rId3"/>
    <p:sldId id="410" r:id="rId4"/>
    <p:sldId id="386" r:id="rId5"/>
    <p:sldId id="388" r:id="rId6"/>
    <p:sldId id="389" r:id="rId7"/>
    <p:sldId id="393" r:id="rId8"/>
    <p:sldId id="401" r:id="rId9"/>
    <p:sldId id="390" r:id="rId10"/>
    <p:sldId id="323" r:id="rId11"/>
    <p:sldId id="409" r:id="rId12"/>
    <p:sldId id="394" r:id="rId13"/>
    <p:sldId id="402" r:id="rId14"/>
    <p:sldId id="395" r:id="rId15"/>
    <p:sldId id="403" r:id="rId16"/>
    <p:sldId id="396" r:id="rId17"/>
    <p:sldId id="404" r:id="rId18"/>
    <p:sldId id="400" r:id="rId19"/>
    <p:sldId id="406" r:id="rId20"/>
    <p:sldId id="397" r:id="rId21"/>
    <p:sldId id="407" r:id="rId22"/>
    <p:sldId id="398" r:id="rId23"/>
    <p:sldId id="408" r:id="rId24"/>
    <p:sldId id="399" r:id="rId25"/>
    <p:sldId id="405" r:id="rId26"/>
    <p:sldId id="411" r:id="rId27"/>
    <p:sldId id="289" r:id="rId28"/>
    <p:sldId id="263" r:id="rId29"/>
    <p:sldId id="288" r:id="rId30"/>
    <p:sldId id="290" r:id="rId31"/>
    <p:sldId id="333" r:id="rId32"/>
    <p:sldId id="334" r:id="rId33"/>
    <p:sldId id="335" r:id="rId34"/>
    <p:sldId id="292" r:id="rId35"/>
    <p:sldId id="293" r:id="rId36"/>
    <p:sldId id="303" r:id="rId37"/>
    <p:sldId id="304" r:id="rId38"/>
    <p:sldId id="306" r:id="rId39"/>
    <p:sldId id="298" r:id="rId40"/>
    <p:sldId id="336" r:id="rId41"/>
    <p:sldId id="300" r:id="rId42"/>
    <p:sldId id="299" r:id="rId43"/>
    <p:sldId id="330" r:id="rId44"/>
    <p:sldId id="331" r:id="rId45"/>
    <p:sldId id="412" r:id="rId46"/>
    <p:sldId id="332" r:id="rId47"/>
    <p:sldId id="308" r:id="rId48"/>
    <p:sldId id="327" r:id="rId49"/>
    <p:sldId id="262" r:id="rId50"/>
    <p:sldId id="329" r:id="rId51"/>
    <p:sldId id="309" r:id="rId52"/>
    <p:sldId id="310" r:id="rId53"/>
    <p:sldId id="313" r:id="rId54"/>
    <p:sldId id="314" r:id="rId55"/>
    <p:sldId id="316" r:id="rId56"/>
    <p:sldId id="315" r:id="rId57"/>
    <p:sldId id="317" r:id="rId58"/>
    <p:sldId id="321" r:id="rId59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296" userDrawn="1">
          <p15:clr>
            <a:srgbClr val="A4A3A4"/>
          </p15:clr>
        </p15:guide>
        <p15:guide id="4" orient="horz" pos="4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ijetli stil 1 - Isticanj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ijetli stil 1 - Isticanj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65" autoAdjust="0"/>
    <p:restoredTop sz="87651" autoAdjust="0"/>
  </p:normalViewPr>
  <p:slideViewPr>
    <p:cSldViewPr snapToGrid="0">
      <p:cViewPr varScale="1">
        <p:scale>
          <a:sx n="97" d="100"/>
          <a:sy n="97" d="100"/>
        </p:scale>
        <p:origin x="720" y="48"/>
      </p:cViewPr>
      <p:guideLst>
        <p:guide orient="horz" pos="2160"/>
        <p:guide pos="3840"/>
        <p:guide pos="7296"/>
        <p:guide orient="horz" pos="41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294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FE014AC-F1C0-4906-8C4F-36CD6694C579}" type="datetime1">
              <a:rPr lang="hr-HR" smtClean="0"/>
              <a:t>11.6.2025.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4E50CC-F33A-4EF4-9F12-93EC4A21A0CF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32950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1F4F00D-7B7F-4B84-BA17-4987588A54EF}" type="datetime1">
              <a:rPr lang="hr-HR" noProof="0" smtClean="0"/>
              <a:t>11.6.2025.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2674CE4-FBD8-4481-AEFB-CA53E599A745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2732681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4797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8B597-D305-320C-D9A9-4360D41DD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75C73AAD-AB4C-FE53-3DF0-85E5AD76A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487E5499-B44C-EBDF-8D56-401D5C65CE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446A731-31A6-23F7-8BF6-2EE667C3A3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hr-HR" noProof="0" smtClean="0"/>
              <a:t>21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41139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871A3-D642-E5BB-FD47-59C1F8AB2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31E08AB0-6E7F-948B-E81B-6AD6D269D2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E2C88B4D-95B6-12C1-347F-583ED8883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B2030BC-9D42-3609-1E3A-8EB2EED10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hr-HR" noProof="0" smtClean="0"/>
              <a:t>23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386777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8B147-6B39-832C-FDDF-C7CA5D25D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4B89FF34-F225-4D43-0DFD-ACB074A77B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7F9E5E70-66FC-0390-7B47-624FEC073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F1D88B44-9985-A432-B9C1-AA00AECA7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hr-HR" noProof="0" smtClean="0"/>
              <a:t>25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5293016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6A2A2-296A-8637-EB9D-941545514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A28ABE44-92E0-35E6-6D1B-25C2C9FAE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A710A3BE-5A30-0B26-4E41-7FB8CA303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DF8029AD-3C4C-69B7-CB84-E62A04830C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2674CE4-FBD8-4481-AEFB-CA53E599A745}" type="slidenum">
              <a:rPr lang="hr-HR" smtClean="0"/>
              <a:t>26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94881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27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79930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28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8655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29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1571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30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0250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hr-HR" noProof="0" smtClean="0"/>
              <a:t>32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30583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34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91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 typeface="Arial" panose="020B0604020202020204" pitchFamily="34" charset="0"/>
              <a:buChar char="•"/>
            </a:pPr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8670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35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1907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36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1530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37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815749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38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47927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39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2951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D1F4-1AAD-E308-74C6-431826F2D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2D68E6DA-0CAA-2024-9A32-3D7E508289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9E5D1338-41D8-8223-B460-3181ADE85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EF3E1759-03BE-84CA-AED1-D23717F7F9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00B302-F4DC-4547-9C74-CF794137D166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hr-H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8056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41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38230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342900" lvl="0" indent="-342900" algn="just" fontAlgn="base">
              <a:lnSpc>
                <a:spcPct val="115000"/>
              </a:lnSpc>
              <a:buFont typeface="+mj-lt"/>
              <a:buAutoNum type="arabicParenBoth"/>
            </a:pPr>
            <a:endParaRPr lang="hr-HR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42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44087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43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43839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44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542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hr-HR" smtClean="0"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99410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9BF9A-1254-A835-5754-5BA6E90F4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>
            <a:extLst>
              <a:ext uri="{FF2B5EF4-FFF2-40B4-BE49-F238E27FC236}">
                <a16:creationId xmlns:a16="http://schemas.microsoft.com/office/drawing/2014/main" id="{500C4A34-7FC9-499B-E601-9E4F2A1E70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>
            <a:extLst>
              <a:ext uri="{FF2B5EF4-FFF2-40B4-BE49-F238E27FC236}">
                <a16:creationId xmlns:a16="http://schemas.microsoft.com/office/drawing/2014/main" id="{51C2567C-7202-3305-4AA0-D565E920E3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E2C152EC-79B9-0A8F-EE44-7F1A3491A3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45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07019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46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99860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47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79606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hr-HR" smtClean="0"/>
              <a:t>48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33375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2674CE4-FBD8-4481-AEFB-CA53E599A745}" type="slidenum">
              <a:rPr lang="hr-HR" smtClean="0"/>
              <a:t>49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886152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50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56624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51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1099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52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5662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53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984467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54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5450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hr-HR" noProof="0" smtClean="0"/>
              <a:t>5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807562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55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38559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56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40429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57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95538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800B302-F4DC-4547-9C74-CF794137D166}" type="slidenum">
              <a:rPr lang="hr-HR" smtClean="0"/>
              <a:t>58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0829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F2FD335-6D8E-486A-8F5F-DFC7325903FF}" type="slidenum">
              <a:rPr lang="hr-HR" smtClean="0"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944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hr-HR" noProof="0" smtClean="0"/>
              <a:t>13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01781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CAEAC-24FA-8BC6-E6C6-D10ABA887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9B8E072E-0349-542E-F528-A15209ED6F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88B5CDF9-AB7D-AE4E-9F53-6FD100396E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F6E22F0-0B15-6E52-7DF8-AC280211A9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hr-HR" noProof="0" smtClean="0"/>
              <a:t>15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0456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34005-EC90-528E-4E96-AB6AF531D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50B81C8D-9CD3-406A-55AC-8BAB062540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610FCB22-B81B-C69F-29C5-EEA5E41354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6BC5ECC-6B96-649E-B87F-93BC18F36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hr-HR" noProof="0" smtClean="0"/>
              <a:t>17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56494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97BA8-DAC5-43C0-4E6E-68ABA1252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1982B00F-C5A1-1906-02CC-07725DBF4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78A2F1D-228F-DF03-AD36-9911D0118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B60018D-EFC0-E1D9-0037-7FBD703BB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2674CE4-FBD8-4481-AEFB-CA53E599A745}" type="slidenum">
              <a:rPr lang="hr-HR" noProof="0" smtClean="0"/>
              <a:t>19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60959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23" name="Pravokutnik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24" name="Pravokutnik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25" name="Pravokutnik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26" name="Pravokutnik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27" name="Pravokutnik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 useBgFill="1">
        <p:nvSpPr>
          <p:cNvPr id="30" name="Zaobljeni pravokutni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 useBgFill="1">
        <p:nvSpPr>
          <p:cNvPr id="31" name="Zaobljeni pravokutnik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7" name="Pravokutnik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10" name="Pravokutnik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11" name="Pravokutnik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09600" y="2389009"/>
            <a:ext cx="11277600" cy="1470025"/>
          </a:xfrm>
        </p:spPr>
        <p:txBody>
          <a:bodyPr rtlCol="0"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 rtlCol="0"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  <p:sp>
        <p:nvSpPr>
          <p:cNvPr id="17" name="Rezervirano mjesto za podnožje 16"/>
          <p:cNvSpPr>
            <a:spLocks noGrp="1"/>
          </p:cNvSpPr>
          <p:nvPr>
            <p:ph type="ftr" sz="quarter" idx="11"/>
          </p:nvPr>
        </p:nvSpPr>
        <p:spPr>
          <a:xfrm>
            <a:off x="7265116" y="4205288"/>
            <a:ext cx="172720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hr-HR" noProof="0" dirty="0"/>
              <a:t>Rad LAGUR-a Tramuntana sufinanciran je sredstvima Europske unije    Iz Europskog fonda za pomorstvo i ribarstvo     </a:t>
            </a:r>
          </a:p>
        </p:txBody>
      </p:sp>
      <p:sp>
        <p:nvSpPr>
          <p:cNvPr id="28" name="Rezervirano mjesto za datum 27"/>
          <p:cNvSpPr>
            <a:spLocks noGrp="1"/>
          </p:cNvSpPr>
          <p:nvPr>
            <p:ph type="dt" sz="half" idx="10"/>
          </p:nvPr>
        </p:nvSpPr>
        <p:spPr>
          <a:xfrm>
            <a:off x="9043832" y="4206240"/>
            <a:ext cx="1280160" cy="457200"/>
          </a:xfrm>
        </p:spPr>
        <p:txBody>
          <a:bodyPr rtlCol="0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543A67A6-3CD1-43E5-AC10-3C6027F35B65}" type="datetime1">
              <a:rPr lang="hr-HR" noProof="0" smtClean="0"/>
              <a:t>11.6.2025.</a:t>
            </a:fld>
            <a:endParaRPr lang="hr-HR" noProof="0" dirty="0"/>
          </a:p>
        </p:txBody>
      </p:sp>
      <p:sp>
        <p:nvSpPr>
          <p:cNvPr id="29" name="Rezervirano mjesto za broj slajda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 rtlCol="0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011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Rad LAGUR-a Tramuntana sufinanciran je sredstvima Europske unije    Iz Europskog fonda za pomorstvo i ribarstvo     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C85843-E242-435D-AB89-C3AADA0161FE}" type="datetime1">
              <a:rPr lang="hr-HR" noProof="0" smtClean="0"/>
              <a:t>11.6.2025.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46784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 hasCustomPrompt="1"/>
          </p:nvPr>
        </p:nvSpPr>
        <p:spPr>
          <a:xfrm>
            <a:off x="9042400" y="1143000"/>
            <a:ext cx="2540000" cy="54483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hr-HR" noProof="0" dirty="0"/>
              <a:t>Uredite stil naslova matrice</a:t>
            </a:r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1143000"/>
            <a:ext cx="8331200" cy="5448300"/>
          </a:xfrm>
        </p:spPr>
        <p:txBody>
          <a:bodyPr vert="eaVert" rtlCol="0"/>
          <a:lstStyle>
            <a:lvl5pPr>
              <a:defRPr/>
            </a:lvl5pPr>
          </a:lstStyle>
          <a:p>
            <a:pPr lvl="0" rtl="0" eaLnBrk="1" latinLnBrk="0" hangingPunct="1"/>
            <a:r>
              <a:rPr lang="hr-HR" noProof="0" dirty="0"/>
              <a:t>Kliknite da biste uredili stilove teksta matrice</a:t>
            </a:r>
          </a:p>
          <a:p>
            <a:pPr lvl="1" rtl="0" eaLnBrk="1" latinLnBrk="0" hangingPunct="1"/>
            <a:r>
              <a:rPr lang="hr-HR" noProof="0" dirty="0"/>
              <a:t>Druga razina</a:t>
            </a:r>
          </a:p>
          <a:p>
            <a:pPr lvl="2" rtl="0" eaLnBrk="1" latinLnBrk="0" hangingPunct="1"/>
            <a:r>
              <a:rPr lang="hr-HR" noProof="0" dirty="0"/>
              <a:t>Treća razina</a:t>
            </a:r>
          </a:p>
          <a:p>
            <a:pPr lvl="3" rtl="0" eaLnBrk="1" latinLnBrk="0" hangingPunct="1"/>
            <a:r>
              <a:rPr lang="hr-HR" noProof="0" dirty="0"/>
              <a:t>Četvrta razina</a:t>
            </a:r>
          </a:p>
          <a:p>
            <a:pPr lvl="4" rtl="0" eaLnBrk="1" latinLnBrk="0" hangingPunct="1"/>
            <a:r>
              <a:rPr lang="hr-HR" noProof="0" dirty="0"/>
              <a:t>Peta razina</a:t>
            </a:r>
            <a:endParaRPr kumimoji="0"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Rad LAGUR-a Tramuntana sufinanciran je sredstvima Europske unije    Iz Europskog fonda za pomorstvo i ribarstvo     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C40E90E-3C6D-4864-BE74-6FE6D41C88B9}" type="datetime1">
              <a:rPr lang="hr-HR" noProof="0" smtClean="0"/>
              <a:t>11.6.2025.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780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6/11/2025</a:t>
            </a:fld>
            <a:endParaRPr lang="en-US" dirty="0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24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Rad LAGUR-a Tramuntana sufinanciran je sredstvima Europske unije    Iz Europskog fonda za pomorstvo i ribarstvo     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0149B3-618A-4777-AF1C-172505600234}" type="datetime1">
              <a:rPr lang="hr-HR" noProof="0" smtClean="0"/>
              <a:t>11.6.2025.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9430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1968322"/>
            <a:ext cx="10363200" cy="1362075"/>
          </a:xfrm>
        </p:spPr>
        <p:txBody>
          <a:bodyPr rtlCol="0"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kumimoji="0"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rtlCol="0"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Rad LAGUR-a Tramuntana sufinanciran je sredstvima Europske unije    Iz Europskog fonda za pomorstvo i ribarstvo     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0EE92D-9F01-43AC-AAE7-F99FE29E79F2}" type="datetime1">
              <a:rPr lang="hr-HR" noProof="0" smtClean="0"/>
              <a:t>11.6.2025.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70512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341875"/>
          </a:xfrm>
        </p:spPr>
        <p:txBody>
          <a:bodyPr rtlCol="0"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Rad LAGUR-a Tramuntana sufinanciran je sredstvima Europske unije    Iz Europskog fonda za pomorstvo i ribarstvo     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A35E19-9544-4E98-8386-27D76E34E643}" type="datetime1">
              <a:rPr lang="hr-HR" noProof="0" smtClean="0"/>
              <a:t>11.6.2025.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44644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rtlCol="0" anchor="ctr"/>
          <a:lstStyle>
            <a:lvl1pPr>
              <a:defRPr sz="4000" b="0" i="0" cap="none" baseline="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5" name="Rezervirano mjesto za sadržaj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rtlCol="0"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28" name="Rezervirano mjesto za podnožj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hr-HR" noProof="0" dirty="0"/>
              <a:t>Rad LAGUR-a Tramuntana sufinanciran je sredstvima Europske unije    Iz Europskog fonda za pomorstvo i ribarstvo     </a:t>
            </a:r>
          </a:p>
        </p:txBody>
      </p:sp>
      <p:sp>
        <p:nvSpPr>
          <p:cNvPr id="26" name="Rezervirano mjesto za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2A1D98-1B8B-4BC3-832B-520D2E046A46}" type="datetime1">
              <a:rPr lang="hr-HR" noProof="0" smtClean="0"/>
              <a:t>11.6.2025.</a:t>
            </a:fld>
            <a:endParaRPr lang="hr-HR" noProof="0" dirty="0"/>
          </a:p>
        </p:txBody>
      </p:sp>
      <p:sp>
        <p:nvSpPr>
          <p:cNvPr id="27" name="Rezervirano mjesto za broj slajd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7071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rtlCol="0"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 rtlCol="0"/>
          <a:lstStyle/>
          <a:p>
            <a:pPr rtl="0"/>
            <a:r>
              <a:rPr lang="hr-HR" noProof="0" dirty="0"/>
              <a:t>Rad LAGUR-a Tramuntana sufinanciran je sredstvima Europske unije    Iz Europskog fonda za pomorstvo i ribarstvo     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 rtlCol="0"/>
          <a:lstStyle/>
          <a:p>
            <a:pPr rtl="0"/>
            <a:fld id="{E31C4DCA-FADE-4820-B5C6-171D2C91E298}" type="datetime1">
              <a:rPr lang="hr-HR" noProof="0" smtClean="0"/>
              <a:t>11.6.2025.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8219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Rad LAGUR-a Tramuntana sufinanciran je sredstvima Europske unije    Iz Europskog fonda za pomorstvo i ribarstvo     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2AB743-ADFA-402C-B50F-01ACBA7DD94D}" type="datetime1">
              <a:rPr lang="hr-HR" noProof="0" smtClean="0"/>
              <a:t>11.6.2025.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13569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7137995" y="1101970"/>
            <a:ext cx="4511040" cy="877824"/>
          </a:xfrm>
        </p:spPr>
        <p:txBody>
          <a:bodyPr rtlCol="0" anchor="b"/>
          <a:lstStyle>
            <a:lvl1pPr algn="l">
              <a:buNone/>
              <a:defRPr sz="1800" b="1"/>
            </a:lvl1pPr>
          </a:lstStyle>
          <a:p>
            <a:pPr rtl="0"/>
            <a:r>
              <a:rPr lang="hr-HR" noProof="0" dirty="0"/>
              <a:t>Uredite stil naslova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0508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  <a:p>
            <a:pPr lvl="1" rtl="0" eaLnBrk="1" latinLnBrk="0" hangingPunct="1"/>
            <a:r>
              <a:rPr lang="hr-HR" noProof="0"/>
              <a:t>Druga razina</a:t>
            </a:r>
          </a:p>
          <a:p>
            <a:pPr lvl="2" rtl="0" eaLnBrk="1" latinLnBrk="0" hangingPunct="1"/>
            <a:r>
              <a:rPr lang="hr-HR" noProof="0"/>
              <a:t>Treća razina</a:t>
            </a:r>
          </a:p>
          <a:p>
            <a:pPr lvl="3" rtl="0" eaLnBrk="1" latinLnBrk="0" hangingPunct="1"/>
            <a:r>
              <a:rPr lang="hr-HR" noProof="0"/>
              <a:t>Četvrta razina</a:t>
            </a:r>
          </a:p>
          <a:p>
            <a:pPr lvl="4" rtl="0" eaLnBrk="1" latinLnBrk="0" hangingPunct="1"/>
            <a:r>
              <a:rPr lang="hr-HR" noProof="0"/>
              <a:t>Peta razina stilove teksta</a:t>
            </a:r>
            <a:endParaRPr kumimoji="0"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580573"/>
          </a:xfrm>
        </p:spPr>
        <p:txBody>
          <a:bodyPr rtlCol="0"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Rad LAGUR-a Tramuntana sufinanciran je sredstvima Europske unije    Iz Europskog fonda za pomorstvo i ribarstvo     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1FB924-CE30-49AE-B4E1-A68B734C92B6}" type="datetime1">
              <a:rPr lang="hr-HR" noProof="0" smtClean="0"/>
              <a:t>11.6.2025.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9868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rtlCol="0" anchor="t"/>
          <a:lstStyle>
            <a:lvl1pPr algn="ctr">
              <a:buNone/>
              <a:defRPr sz="2000" b="1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liku 2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hr-HR" noProof="0" dirty="0"/>
              <a:t>Kliknite ikonu da biste dodali  sliku</a:t>
            </a:r>
            <a:endParaRPr kumimoji="0"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rtlCol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rtl="0" eaLnBrk="1" latinLnBrk="0" hangingPunct="1"/>
            <a:r>
              <a:rPr lang="hr-HR" noProof="0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Rad LAGUR-a Tramuntana sufinanciran je sredstvima Europske unije    Iz Europskog fonda za pomorstvo i ribarstvo     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A07916-B8EB-437D-9117-1A8A526F29C4}" type="datetime1">
              <a:rPr lang="hr-HR" noProof="0" smtClean="0"/>
              <a:t>11.6.2025.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8836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utnik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29" name="Pravokutnik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30" name="Pravokutnik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31" name="Pravokutnik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32" name="Pravokutnik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 useBgFill="1">
        <p:nvSpPr>
          <p:cNvPr id="33" name="Zaobljeni pravokutnik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 useBgFill="1">
        <p:nvSpPr>
          <p:cNvPr id="34" name="Zaobljeni pravokutnik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35" name="Pravokutnik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36" name="Pravokutnik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37" name="Pravokutnik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38" name="Pravokutnik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39" name="Pravokutnik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40" name="Pravokutnik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hr-HR" sz="1800" noProof="0" dirty="0"/>
          </a:p>
        </p:txBody>
      </p:sp>
      <p:sp>
        <p:nvSpPr>
          <p:cNvPr id="22" name="Rezervirano mjesto za naslov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13" name="Rezervirano mjesto za tekst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hr-HR" noProof="0" dirty="0"/>
              <a:t>Uređivanje stilova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 rtlCol="0"/>
          <a:lstStyle>
            <a:lvl1pPr algn="r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r>
              <a:rPr lang="hr-HR" noProof="0" dirty="0"/>
              <a:t>Rad LAGUR-a Tramuntana sufinanciran je sredstvima Europske unije    Iz Europskog fonda za pomorstvo i ribarstvo     </a:t>
            </a:r>
          </a:p>
        </p:txBody>
      </p:sp>
      <p:sp>
        <p:nvSpPr>
          <p:cNvPr id="14" name="Rezervirano mjesto za datum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 rtlCol="0"/>
          <a:lstStyle>
            <a:lvl1pPr algn="l" eaLnBrk="1" latinLnBrk="0" hangingPunct="1">
              <a:defRPr kumimoji="0"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rtl="0"/>
            <a:fld id="{C604030A-BA57-4CB0-B81F-369627D59BEB}" type="datetime1">
              <a:rPr lang="hr-HR" noProof="0" smtClean="0"/>
              <a:t>11.6.2025.</a:t>
            </a:fld>
            <a:endParaRPr lang="hr-HR" noProof="0" dirty="0"/>
          </a:p>
        </p:txBody>
      </p:sp>
      <p:sp>
        <p:nvSpPr>
          <p:cNvPr id="23" name="Rezervirano mjesto za broj slajda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rtlCol="0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rtl="0"/>
            <a:fld id="{401CF334-2D5C-4859-84A6-CA7E6E43FAEB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1321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>
            <a:lumMod val="75000"/>
          </a:schemeClr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>
            <a:lumMod val="75000"/>
          </a:schemeClr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50000"/>
          </a:schemeClr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ur-tramuntana.hr/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hyperlink" Target="https://www.youtube.com/@lagurtramuntana8271" TargetMode="External"/><Relationship Id="rId4" Type="http://schemas.openxmlformats.org/officeDocument/2006/relationships/hyperlink" Target="https://www.facebook.com/pages/category/Nonprofit-Organization/LAGUR-FLAG-Tramuntana-377905912940021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lagur-tramuntana.hr/natjecaj/1-flag-natjecaj-za-dodjelu-potpore-za-provedbu-operacija-u-okviru-mjere-1-a-2-radionice-za-ribarska-plovila-opremu-i-alate-iz-lokalne-razvojne-strategije-u-ribarstvu-lagur-a-tramuntana-21-27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gur-tramuntana.hr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facebook.com/pages/category/Nonprofit-Organization/LAGUR-FLAG-Tramuntana-377905912940021/" TargetMode="External"/><Relationship Id="rId4" Type="http://schemas.openxmlformats.org/officeDocument/2006/relationships/hyperlink" Target="mailto:lagur.tramuntana@gmail.co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09600" y="2055782"/>
            <a:ext cx="11277600" cy="1470025"/>
          </a:xfrm>
        </p:spPr>
        <p:txBody>
          <a:bodyPr rtlCol="0">
            <a:normAutofit fontScale="90000"/>
          </a:bodyPr>
          <a:lstStyle/>
          <a:p>
            <a:r>
              <a:rPr lang="hr-HR" dirty="0"/>
              <a:t>FLAG natječaj za dodjelu potpore za provedbu operacija u okviru Mjere </a:t>
            </a:r>
            <a:br>
              <a:rPr lang="hr-HR" dirty="0"/>
            </a:br>
            <a:br>
              <a:rPr lang="hr-HR" dirty="0"/>
            </a:br>
            <a:r>
              <a:rPr lang="hr-HR" b="1" dirty="0"/>
              <a:t>1.A.2. Radionice za ribarska plovila, opremu i alate</a:t>
            </a:r>
            <a:br>
              <a:rPr lang="hr-HR" dirty="0"/>
            </a:br>
            <a:r>
              <a:rPr lang="hr-HR" sz="3600" dirty="0"/>
              <a:t>iz Lokalne razvojne strategije u ribarstvu LAGUR-a Tramuntana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09600" y="3899937"/>
            <a:ext cx="11582400" cy="2185553"/>
          </a:xfrm>
        </p:spPr>
        <p:txBody>
          <a:bodyPr rtlCol="0">
            <a:normAutofit/>
          </a:bodyPr>
          <a:lstStyle/>
          <a:p>
            <a:pPr rtl="0"/>
            <a:r>
              <a:rPr lang="hr-HR" dirty="0"/>
              <a:t>Radionica za nositelje projekata</a:t>
            </a:r>
          </a:p>
          <a:p>
            <a:pPr rtl="0"/>
            <a:endParaRPr lang="hr-HR" dirty="0"/>
          </a:p>
          <a:p>
            <a:pPr algn="r" rtl="0"/>
            <a:r>
              <a:rPr lang="hr-HR" dirty="0"/>
              <a:t>LAGUR Tramuntana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EF43CD2-3EC6-4A2F-A556-83E3CBB85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6096000" cy="457200"/>
          </a:xfrm>
        </p:spPr>
        <p:txBody>
          <a:bodyPr/>
          <a:lstStyle/>
          <a:p>
            <a:pPr algn="l" rtl="0"/>
            <a:r>
              <a:rPr lang="hr-HR" noProof="0" dirty="0">
                <a:solidFill>
                  <a:schemeClr val="tx1"/>
                </a:solidFill>
              </a:rPr>
              <a:t>Rad LAGUR-a Tramuntana sufinanciran je sredstvima Europske unije		</a:t>
            </a:r>
          </a:p>
          <a:p>
            <a:pPr algn="l" rtl="0"/>
            <a:r>
              <a:rPr lang="hr-HR" dirty="0">
                <a:solidFill>
                  <a:schemeClr val="tx1"/>
                </a:solidFill>
              </a:rPr>
              <a:t>i</a:t>
            </a:r>
            <a:r>
              <a:rPr lang="hr-HR" noProof="0" dirty="0">
                <a:solidFill>
                  <a:schemeClr val="tx1"/>
                </a:solidFill>
              </a:rPr>
              <a:t>z Europskog fonda za pomorstvo, ribarstvo i akvakulturu</a:t>
            </a:r>
            <a:r>
              <a:rPr lang="hr-HR" noProof="0" dirty="0"/>
              <a:t>					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F027F1B-3638-4965-8E86-37F6ECC056BA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915CC53-B19E-94C5-A813-8D8DBDBD7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788" y="6154943"/>
            <a:ext cx="3994520" cy="6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70BE9B26-1778-4328-BADC-FF5AE7E0009E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45F22B0-3F75-40D6-8858-68A48EAC9B90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09CBA05E-4FC0-F0DC-2DBC-A09E54655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923" y="6267928"/>
            <a:ext cx="3384922" cy="59007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4EFAAEB-0E4C-3EF1-6CF1-98CB07CAD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0" y="648928"/>
            <a:ext cx="10962969" cy="5618999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7F25D22D-6079-93FD-7CE4-FD4B7B1A4451}"/>
              </a:ext>
            </a:extLst>
          </p:cNvPr>
          <p:cNvSpPr/>
          <p:nvPr/>
        </p:nvSpPr>
        <p:spPr>
          <a:xfrm>
            <a:off x="2202426" y="3429000"/>
            <a:ext cx="3175819" cy="63172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hr-HR" sz="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3837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5149FFE2-2EA0-DCE9-2A63-36D45107F56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8364"/>
            <a:ext cx="5006109" cy="66963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B1B8D708-BABF-1D07-234D-AD0BCA6D1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8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FBD26-3506-5286-7FB2-112D6F92F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0D27D8-205C-D4DB-5543-CCA40296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0575"/>
            <a:ext cx="10972800" cy="1066800"/>
          </a:xfrm>
        </p:spPr>
        <p:txBody>
          <a:bodyPr>
            <a:normAutofit/>
          </a:bodyPr>
          <a:lstStyle/>
          <a:p>
            <a:r>
              <a:rPr lang="hr-HR" dirty="0"/>
              <a:t>Mjere iz LRSR 21-27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737AF20-AD04-EAEB-A8E6-1FEBA5479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7375"/>
            <a:ext cx="10972800" cy="4325112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endParaRPr lang="hr-HR" b="1" dirty="0"/>
          </a:p>
          <a:p>
            <a:pPr marL="109728" indent="0">
              <a:buNone/>
            </a:pPr>
            <a:r>
              <a:rPr lang="hr-HR" b="1" dirty="0"/>
              <a:t>Mjera 1.A.1. Povećanje vrijednosti tradicionalnim lokalnim proizvodima ribarstva i akvakulture </a:t>
            </a:r>
          </a:p>
          <a:p>
            <a:pPr marL="109728" indent="0">
              <a:buNone/>
            </a:pPr>
            <a:endParaRPr lang="hr-HR" b="1" dirty="0"/>
          </a:p>
          <a:p>
            <a:pPr marL="109728" indent="0">
              <a:buNone/>
            </a:pPr>
            <a:r>
              <a:rPr lang="hr-HR" sz="3400" i="1" dirty="0" err="1"/>
              <a:t>Podmjera</a:t>
            </a:r>
            <a:r>
              <a:rPr lang="hr-HR" sz="3400" i="1" dirty="0"/>
              <a:t> 1.A.1.1. Povećanje vrijednosti tradicionalnim lokalnim proizvodima ribarstva i akvakulture (GSR)</a:t>
            </a:r>
          </a:p>
          <a:p>
            <a:pPr marL="109728" indent="0">
              <a:buNone/>
            </a:pPr>
            <a:endParaRPr lang="hr-HR" dirty="0"/>
          </a:p>
          <a:p>
            <a:pPr marL="109728" indent="0" algn="ctr">
              <a:buNone/>
            </a:pPr>
            <a:r>
              <a:rPr lang="hr-HR" sz="4000" b="1" dirty="0"/>
              <a:t>160.000,00 EUR (9,42%)</a:t>
            </a:r>
          </a:p>
          <a:p>
            <a:pPr marL="109728" indent="0" algn="ctr">
              <a:buNone/>
            </a:pPr>
            <a:endParaRPr lang="hr-HR" sz="4000" b="1" dirty="0"/>
          </a:p>
          <a:p>
            <a:pPr marL="109728" indent="0">
              <a:buNone/>
            </a:pPr>
            <a:r>
              <a:rPr lang="hr-HR" b="1" dirty="0"/>
              <a:t>Indikativni prihvatljivi korisnici:</a:t>
            </a:r>
            <a:endParaRPr lang="hr-HR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hr-HR" dirty="0"/>
              <a:t> </a:t>
            </a:r>
            <a:r>
              <a:rPr lang="hr-HR" sz="2900" dirty="0"/>
              <a:t>pravne ili fizičke osobe koje su vlasnici ribarskog plovila i/ili ovlaštenici važeće povlastice za obavljanje gospodarskog ribolova, nositelj dozvole za akvakulturu, subjekti u poslovanju s hranom sukladno posebnom propisu koji su korisnici odobrenih odnosno registriranih objekata u poslovanju s hranom životinjskog podrijetla za žive školjkaše i/ili proizvode ribarstva odnosno preradu proizvoda ribarstva te organizacije proizvođača, udruženja organizacija proizvođača, međusektorske organizacije i ribarske zadruge priznate po posebnim propisima, udruge, klasteri i ostali oblici udruživanja iz područja ribarstva (GSR)</a:t>
            </a:r>
          </a:p>
          <a:p>
            <a:pPr lvl="1"/>
            <a:endParaRPr lang="hr-HR" dirty="0"/>
          </a:p>
          <a:p>
            <a:pPr marL="859536" lvl="1" indent="-457200"/>
            <a:endParaRPr lang="hr-HR" dirty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563BA2E-088D-7FCA-23F3-9E2E02DE9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1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B2173-CD23-929B-6319-403AB456B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F8FD39-6492-F19A-0474-B374A06E0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179"/>
            <a:ext cx="10972800" cy="1066800"/>
          </a:xfrm>
        </p:spPr>
        <p:txBody>
          <a:bodyPr>
            <a:normAutofit/>
          </a:bodyPr>
          <a:lstStyle/>
          <a:p>
            <a:r>
              <a:rPr lang="hr-HR" dirty="0"/>
              <a:t>Indikativne prihvatljive aktivnosti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71B62B5-1627-239F-13EA-F2DC97A0C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1" y="1362270"/>
            <a:ext cx="11414449" cy="4816858"/>
          </a:xfrm>
        </p:spPr>
        <p:txBody>
          <a:bodyPr anchor="ctr">
            <a:normAutofit fontScale="25000" lnSpcReduction="20000"/>
          </a:bodyPr>
          <a:lstStyle/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624078" lvl="0" indent="-514350">
              <a:buFont typeface="+mj-lt"/>
              <a:buAutoNum type="alphaLcParenR"/>
            </a:pPr>
            <a:endParaRPr lang="hr-HR" dirty="0"/>
          </a:p>
          <a:p>
            <a:pPr marL="109728" lvl="0" indent="0">
              <a:buNone/>
            </a:pPr>
            <a:endParaRPr lang="hr-HR" sz="6400" dirty="0">
              <a:latin typeface="+mj-lt"/>
            </a:endParaRPr>
          </a:p>
          <a:p>
            <a:pPr marL="109728" lvl="0" indent="0">
              <a:buNone/>
            </a:pPr>
            <a:endParaRPr lang="hr-HR" sz="6400" dirty="0">
              <a:latin typeface="+mj-lt"/>
            </a:endParaRPr>
          </a:p>
          <a:p>
            <a:pPr marL="109728" lvl="0" indent="0">
              <a:buNone/>
            </a:pPr>
            <a:r>
              <a:rPr lang="hr-HR" sz="6400" dirty="0">
                <a:latin typeface="+mj-lt"/>
              </a:rPr>
              <a:t>a) Izgradnja i/ili rekonstrukcija i/ili adaptacija i/ili opremanje malih objekta za preradu i/ili skladištenje i/ili sušenje i/ili čišćenje proizvoda ribarstva i sl.</a:t>
            </a:r>
          </a:p>
          <a:p>
            <a:pPr marL="109728" lvl="0" indent="0">
              <a:buNone/>
            </a:pPr>
            <a:r>
              <a:rPr lang="hr-HR" sz="6400" dirty="0">
                <a:latin typeface="+mj-lt"/>
              </a:rPr>
              <a:t>b) Izgradnja i/ili rekonstrukcija i/ili adaptacija i/ili opremanje malih objekata za preradu i/ili skladištenje u svrhu udovoljavanja higijenskih standarda, udovoljavanju uvjeta rada, opremanje skladišnih prostora, opreme za čišćenje, opreme za hlađenje, opreme za preradu, nabavka ambalaže (za staklenke i sl.) i sl.</a:t>
            </a:r>
          </a:p>
          <a:p>
            <a:pPr marL="109728" lvl="0" indent="0">
              <a:buNone/>
            </a:pPr>
            <a:r>
              <a:rPr lang="hr-HR" sz="6400" dirty="0">
                <a:latin typeface="+mj-lt"/>
              </a:rPr>
              <a:t>c) Nabava i/ili opremanje specijaliziranih vozila za prijevoz proizvoda ribarstva i akvakulture</a:t>
            </a:r>
          </a:p>
          <a:p>
            <a:pPr marL="109728" lvl="0" indent="0">
              <a:buNone/>
            </a:pPr>
            <a:r>
              <a:rPr lang="hr-HR" sz="6400" dirty="0">
                <a:latin typeface="+mj-lt"/>
              </a:rPr>
              <a:t>d) Izgradnja i/ili rekonstrukcija i/ili opremanje ugostiteljskih objekata uključujući nabavu opreme za pripremu i/ili obradu i/ili očuvanje i/ili skladištenje i/ili prezentaciju proizvoda ribarstva </a:t>
            </a:r>
          </a:p>
          <a:p>
            <a:pPr marL="109728" lvl="0" indent="0">
              <a:buNone/>
            </a:pPr>
            <a:r>
              <a:rPr lang="hr-HR" sz="6400" dirty="0">
                <a:latin typeface="+mj-lt"/>
              </a:rPr>
              <a:t>e)Izgradnja i/ili rekonstrukcija i/ili adaptacija i/ili opremanje objekta i/ili plovila u svrhu maloprodaje proizvoda ribarstva i akvakulture </a:t>
            </a:r>
          </a:p>
          <a:p>
            <a:pPr marL="109728" lvl="0" indent="0">
              <a:buNone/>
            </a:pPr>
            <a:r>
              <a:rPr lang="hr-HR" sz="6400" dirty="0">
                <a:latin typeface="+mj-lt"/>
              </a:rPr>
              <a:t>f) Nabava opreme za (dodavanje) očuvanje vrijednosti proizvoda ribarstva i akvakulture (ledomati i sl.)</a:t>
            </a:r>
          </a:p>
          <a:p>
            <a:pPr marL="109728" lvl="0" indent="0">
              <a:buNone/>
            </a:pPr>
            <a:r>
              <a:rPr lang="hr-HR" sz="6400" dirty="0">
                <a:latin typeface="+mj-lt"/>
              </a:rPr>
              <a:t>g) Nabava i/ili opremanje mobilnih ribarnica ili mobilnih objekata brze prehrane (specijalizirana vozila i sl.) </a:t>
            </a:r>
          </a:p>
          <a:p>
            <a:pPr marL="109728" lvl="0" indent="0">
              <a:buNone/>
            </a:pPr>
            <a:r>
              <a:rPr lang="hr-HR" sz="6400" dirty="0">
                <a:latin typeface="+mj-lt"/>
              </a:rPr>
              <a:t>h) Nabava i/ili opremanje montažnih objekata za maloprodaju proizvoda ribarstva ili montažnih objekata brze prehrane (kontejnerskog tipa i sl.) </a:t>
            </a:r>
          </a:p>
          <a:p>
            <a:pPr marL="109728" lvl="0" indent="0">
              <a:buNone/>
            </a:pPr>
            <a:r>
              <a:rPr lang="hr-HR" sz="6400" dirty="0">
                <a:latin typeface="+mj-lt"/>
              </a:rPr>
              <a:t>i) Izrada mrežne stranice i/ili aplikacije i/ili ostalih digitalnih platformi i/ili proizvoda za prodaju lokalnih proizvoda ribarstva i akvakulture, te oprema za informatičku podršku korištenju mrežne stranice i/ili aplikacije </a:t>
            </a:r>
          </a:p>
          <a:p>
            <a:pPr marL="109728" lvl="0" indent="0">
              <a:buNone/>
            </a:pPr>
            <a:r>
              <a:rPr lang="hr-HR" sz="6400" dirty="0">
                <a:latin typeface="+mj-lt"/>
              </a:rPr>
              <a:t>j) Ulaganja u OIE</a:t>
            </a:r>
          </a:p>
          <a:p>
            <a:pPr marL="109728" lvl="0" indent="0">
              <a:buNone/>
            </a:pPr>
            <a:r>
              <a:rPr lang="hr-HR" sz="6400" dirty="0">
                <a:latin typeface="+mj-lt"/>
              </a:rPr>
              <a:t>k) Ulaganja u marketinške aktivnosti (komunikacijski i/ili marketinški plan, dizajn, lektoriranje, prijevod, logo, izrada foto i video materijala, izrada promidžbenog materijala, nastupi na sajmovima/manifestacijama, oprema za marketinške aktivnosti i sl.) </a:t>
            </a:r>
          </a:p>
          <a:p>
            <a:pPr marL="109728" indent="0">
              <a:buNone/>
            </a:pPr>
            <a:r>
              <a:rPr lang="hr-HR" sz="6400" dirty="0">
                <a:latin typeface="+mj-lt"/>
              </a:rPr>
              <a:t>l) Opći troškovi (uključivo troškovi rada)</a:t>
            </a:r>
          </a:p>
          <a:p>
            <a:pPr marL="109728" lvl="0" indent="0">
              <a:buNone/>
            </a:pPr>
            <a:endParaRPr lang="hr-HR" sz="6400" dirty="0">
              <a:latin typeface="+mj-lt"/>
            </a:endParaRPr>
          </a:p>
          <a:p>
            <a:pPr marL="109728" indent="0">
              <a:buNone/>
            </a:pPr>
            <a:endParaRPr lang="hr-HR" sz="6400" dirty="0">
              <a:latin typeface="+mj-lt"/>
            </a:endParaRPr>
          </a:p>
          <a:p>
            <a:pPr marL="109728" indent="0">
              <a:buNone/>
            </a:pPr>
            <a:endParaRPr lang="hr-HR" sz="6400" b="1" dirty="0">
              <a:latin typeface="+mj-lt"/>
            </a:endParaRPr>
          </a:p>
          <a:p>
            <a:pPr marL="109728" indent="0">
              <a:buNone/>
            </a:pPr>
            <a:endParaRPr lang="hr-HR" sz="6400" dirty="0"/>
          </a:p>
          <a:p>
            <a:pPr lvl="1"/>
            <a:endParaRPr lang="hr-HR" sz="4500" dirty="0"/>
          </a:p>
          <a:p>
            <a:pPr marL="859536" lvl="1" indent="-457200"/>
            <a:endParaRPr lang="hr-HR" dirty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462937E-8AD6-E109-1E03-3C7BE545A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1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1AE92A-2F9B-1AF7-9221-B5BDD8625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5073"/>
            <a:ext cx="10972800" cy="1066800"/>
          </a:xfrm>
        </p:spPr>
        <p:txBody>
          <a:bodyPr/>
          <a:lstStyle/>
          <a:p>
            <a:r>
              <a:rPr lang="hr-HR" dirty="0"/>
              <a:t>Mjere iz LRSR 21-27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D0ECC43-1347-C448-2CE6-23621E5B4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hr-HR" i="1" dirty="0" err="1"/>
              <a:t>Podmjera</a:t>
            </a:r>
            <a:r>
              <a:rPr lang="hr-HR" i="1" dirty="0"/>
              <a:t> 1.A.1.2. Povećanje vrijednosti tradicionalnim lokalnim proizvodima ribarstva i akvakulture (osim GSR)</a:t>
            </a:r>
          </a:p>
          <a:p>
            <a:pPr marL="109728" indent="0">
              <a:buNone/>
            </a:pPr>
            <a:endParaRPr lang="hr-HR" i="1" dirty="0"/>
          </a:p>
          <a:p>
            <a:pPr marL="109728" indent="0" algn="ctr">
              <a:buNone/>
            </a:pPr>
            <a:r>
              <a:rPr lang="hr-HR" b="1" dirty="0"/>
              <a:t>190.000,00 EUR (11,18%)</a:t>
            </a:r>
          </a:p>
          <a:p>
            <a:pPr marL="109728" indent="0" algn="ctr">
              <a:buNone/>
            </a:pPr>
            <a:endParaRPr lang="hr-HR" b="1" dirty="0"/>
          </a:p>
          <a:p>
            <a:pPr marL="109728" indent="0">
              <a:buNone/>
            </a:pPr>
            <a:r>
              <a:rPr lang="hr-HR" b="1" dirty="0"/>
              <a:t>Indikativni prihvatljivi korisnici:</a:t>
            </a:r>
          </a:p>
          <a:p>
            <a:pPr marL="1019556" lvl="2" indent="-342900">
              <a:buFont typeface="Wingdings" panose="05000000000000000000" pitchFamily="2" charset="2"/>
              <a:buChar char="ü"/>
            </a:pPr>
            <a:r>
              <a:rPr lang="hr-HR" dirty="0"/>
              <a:t>JLS / komunalno poduzeće / koncesionar / ustanove u javnom vlasništvu / FLAG / zadruge / Obrtnička komora / Gospodarska komora</a:t>
            </a:r>
          </a:p>
          <a:p>
            <a:pPr marL="1019556" lvl="2" indent="-342900">
              <a:buFont typeface="Wingdings" panose="05000000000000000000" pitchFamily="2" charset="2"/>
              <a:buChar char="ü"/>
            </a:pPr>
            <a:r>
              <a:rPr lang="hr-HR" dirty="0"/>
              <a:t>Fizičke i pravne osobe u rangu mikro i malih poduzeća sukladno definiciji u Preporuci Komisije 2003/361/EZ (isključujući pripadnike GSR-a)</a:t>
            </a:r>
          </a:p>
          <a:p>
            <a:pPr marL="109728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B8D7368-D3DA-57AC-54CB-19C1D3F7D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6D8DA-E202-1DE3-67D8-E30850413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87DBC4-D7D0-7FF7-568C-156AAD9B8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179"/>
            <a:ext cx="10972800" cy="1066800"/>
          </a:xfrm>
        </p:spPr>
        <p:txBody>
          <a:bodyPr>
            <a:normAutofit/>
          </a:bodyPr>
          <a:lstStyle/>
          <a:p>
            <a:r>
              <a:rPr lang="hr-HR" dirty="0"/>
              <a:t>Indikativne prihvatljive aktivnosti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74930D1-2F39-6CE9-3158-BC82C9652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87624"/>
            <a:ext cx="11582400" cy="4891504"/>
          </a:xfrm>
        </p:spPr>
        <p:txBody>
          <a:bodyPr anchor="ctr">
            <a:normAutofit fontScale="32500" lnSpcReduction="20000"/>
          </a:bodyPr>
          <a:lstStyle/>
          <a:p>
            <a:pPr marL="109728" lvl="0" indent="0">
              <a:buNone/>
            </a:pPr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109728" lvl="0" indent="0" algn="just">
              <a:buNone/>
            </a:pPr>
            <a:r>
              <a:rPr lang="hr-HR" sz="4000" dirty="0"/>
              <a:t>a) Izgradnja i/ili rekonstrukcija i/ili adaptacija i/ili opremanje malih objekta za preradu i/ili skladištenje i/ili sušenje i/ili čišćenje proizvoda ribarstva i sl.</a:t>
            </a:r>
          </a:p>
          <a:p>
            <a:pPr marL="109728" lvl="0" indent="0" algn="just">
              <a:buNone/>
            </a:pPr>
            <a:r>
              <a:rPr lang="hr-HR" sz="4000" dirty="0"/>
              <a:t>b) Izgradnja i/ili rekonstrukcija i/ili adaptacija i/ili opremanje malih objekata za preradu i/ili skladištenje u svrhu udovoljavanja higijenskih standarda, udovoljavanju uvjeta rada, opremanje skladišnih prostora, opreme za čišćenje, opreme za hlađenje, opreme za preradu, nabavka ambalaže (za staklenke i sl.) i sl.</a:t>
            </a:r>
          </a:p>
          <a:p>
            <a:pPr marL="109728" lvl="0" indent="0" algn="just">
              <a:buNone/>
            </a:pPr>
            <a:r>
              <a:rPr lang="hr-HR" sz="4000" dirty="0"/>
              <a:t>c) Nabava i/ili opremanje specijaliziranih vozila za prijevoz proizvoda ribarstva i akvakulture</a:t>
            </a:r>
          </a:p>
          <a:p>
            <a:pPr marL="109728" lvl="0" indent="0" algn="just">
              <a:buNone/>
            </a:pPr>
            <a:r>
              <a:rPr lang="hr-HR" sz="4000" dirty="0"/>
              <a:t>d) Izgradnja i/ili rekonstrukcija i/ili adaptacija i/ili opremanje objekta i/ili plovila u svrhu maloprodaje proizvoda ribarstva i akvakulture </a:t>
            </a:r>
          </a:p>
          <a:p>
            <a:pPr marL="109728" lvl="0" indent="0" algn="just">
              <a:buNone/>
            </a:pPr>
            <a:r>
              <a:rPr lang="hr-HR" sz="4000" dirty="0"/>
              <a:t>e) Nabava opreme za (dodavanje) očuvanje vrijednosti proizvoda ribarstva i akvakulture (ledomati i sl.)</a:t>
            </a:r>
          </a:p>
          <a:p>
            <a:pPr marL="109728" lvl="0" indent="0" algn="just">
              <a:buNone/>
            </a:pPr>
            <a:r>
              <a:rPr lang="hr-HR" sz="4000" dirty="0"/>
              <a:t>f) Nabava i/ili opremanje mobilnih ribarnica ili mobilnih objekata brze prehrane (specijalizirana vozila i sl.) </a:t>
            </a:r>
          </a:p>
          <a:p>
            <a:pPr marL="109728" lvl="0" indent="0" algn="just">
              <a:buNone/>
            </a:pPr>
            <a:r>
              <a:rPr lang="hr-HR" sz="4000" dirty="0"/>
              <a:t>g) Nabava i/ili opremanje montažnih objekata za maloprodaju proizvoda ribarstva ili montažnih objekata brze prehrane (kontejnerskog tipa i sl.) </a:t>
            </a:r>
          </a:p>
          <a:p>
            <a:pPr marL="109728" lvl="0" indent="0" algn="just">
              <a:buNone/>
            </a:pPr>
            <a:r>
              <a:rPr lang="hr-HR" sz="4000" dirty="0"/>
              <a:t>h) Brendiranje proizvoda ribarstva i akvakulture, te ugostiteljskih objekata koji u ponudi imaju lokalno ulovljene proizvode ribarstva i akvakulture</a:t>
            </a:r>
          </a:p>
          <a:p>
            <a:pPr marL="109728" lvl="0" indent="0" algn="just">
              <a:buNone/>
            </a:pPr>
            <a:r>
              <a:rPr lang="hr-HR" sz="4000" dirty="0"/>
              <a:t>i) Ulaganja u certificiranje i korištenje postojećih oznaka kvalitete proizvoda ribarstva i akvakulture, i/ili oznaka kvalitete za ugostiteljske objekte koji u ponudi imaju lokalno ulovljene proizvode ribarstva i akvakulture</a:t>
            </a:r>
          </a:p>
          <a:p>
            <a:pPr marL="109728" lvl="0" indent="0" algn="just">
              <a:buNone/>
            </a:pPr>
            <a:r>
              <a:rPr lang="hr-HR" sz="4000" dirty="0"/>
              <a:t>j) Opremanje ugostiteljskih objekata uključujući nabavu opreme za prihvat i/ili pripremu i/ili obradu i/ili očuvanje i/ili skladištenje i/ili prezentaciju proizvoda ribarstva i akvakulture</a:t>
            </a:r>
          </a:p>
          <a:p>
            <a:pPr marL="109728" lvl="0" indent="0" algn="just">
              <a:buNone/>
            </a:pPr>
            <a:r>
              <a:rPr lang="hr-HR" sz="4000" dirty="0"/>
              <a:t>k) Izrada mrežne stranice i/ili aplikacije za prodaju lokalnih proizvoda ribarstva i akvakulture i/ili ostalih digitalnih platformi i/ili proizvoda, te oprema za informatičku podršku korištenju mrežne stranice i/ili aplikacije </a:t>
            </a:r>
          </a:p>
          <a:p>
            <a:pPr marL="109728" lvl="0" indent="0" algn="just">
              <a:buNone/>
            </a:pPr>
            <a:r>
              <a:rPr lang="hr-HR" sz="4000" dirty="0"/>
              <a:t>l) Ulaganja u OIE</a:t>
            </a:r>
          </a:p>
          <a:p>
            <a:pPr marL="109728" lvl="0" indent="0" algn="just">
              <a:buNone/>
            </a:pPr>
            <a:r>
              <a:rPr lang="hr-HR" sz="4000" dirty="0"/>
              <a:t>m) Ulaganja u marketinške aktivnosti (komunikacijski i/ili marketinški plan, dizajn, lektoriranje, prijevod, logo, izrada foto i video materijala, izrada promidžbenog materijala, nastupi na sajmovima/manifestacijama, oprema za marketinške aktivnosti i sl.) </a:t>
            </a:r>
          </a:p>
          <a:p>
            <a:pPr marL="109728" indent="0" algn="just">
              <a:buNone/>
            </a:pPr>
            <a:r>
              <a:rPr lang="hr-HR" sz="4000" dirty="0"/>
              <a:t>n) Opći troškovi (uključivo troškovi rada)</a:t>
            </a:r>
            <a:endParaRPr lang="hr-HR" sz="4000" dirty="0">
              <a:latin typeface="+mj-lt"/>
            </a:endParaRPr>
          </a:p>
          <a:p>
            <a:pPr marL="109728" indent="0">
              <a:buNone/>
            </a:pPr>
            <a:endParaRPr lang="hr-HR" sz="6400" dirty="0">
              <a:latin typeface="+mj-lt"/>
            </a:endParaRPr>
          </a:p>
          <a:p>
            <a:pPr marL="109728" indent="0">
              <a:buNone/>
            </a:pPr>
            <a:endParaRPr lang="hr-HR" sz="6400" b="1" dirty="0">
              <a:latin typeface="+mj-lt"/>
            </a:endParaRPr>
          </a:p>
          <a:p>
            <a:pPr marL="109728" indent="0">
              <a:buNone/>
            </a:pPr>
            <a:endParaRPr lang="hr-HR" sz="6400" dirty="0"/>
          </a:p>
          <a:p>
            <a:pPr lvl="1"/>
            <a:endParaRPr lang="hr-HR" sz="4500" dirty="0"/>
          </a:p>
          <a:p>
            <a:pPr marL="859536" lvl="1" indent="-457200"/>
            <a:endParaRPr lang="hr-HR" dirty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F4EA9C7-627F-41DE-07B4-BB0F9B3BB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9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357A96-3C37-7B4F-8B25-8E66A7131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 iz LRSR 21-27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F0E6E0-9ADE-0894-7385-770D85A70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hr-HR" dirty="0"/>
              <a:t>Mjera 1.A.2. Radionice za ribarska plovila, opremu i alate</a:t>
            </a:r>
          </a:p>
          <a:p>
            <a:pPr marL="109728" indent="0">
              <a:buNone/>
            </a:pPr>
            <a:endParaRPr lang="hr-HR" dirty="0"/>
          </a:p>
          <a:p>
            <a:pPr marL="109728" indent="0" algn="ctr">
              <a:buNone/>
            </a:pPr>
            <a:r>
              <a:rPr lang="hr-HR" b="1" dirty="0"/>
              <a:t>890.000,00 EUR (52,39%)</a:t>
            </a:r>
          </a:p>
          <a:p>
            <a:pPr marL="109728" indent="0" algn="ctr">
              <a:buNone/>
            </a:pPr>
            <a:endParaRPr lang="hr-HR" b="1" dirty="0"/>
          </a:p>
          <a:p>
            <a:pPr marL="109728" indent="0">
              <a:buNone/>
            </a:pPr>
            <a:r>
              <a:rPr lang="hr-HR" b="1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Indikativni prihvatljivi korisnici:</a:t>
            </a:r>
            <a:endParaRPr lang="hr-HR" kern="1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43534" lvl="2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Fizičke i pravne osobe u rangu mikro i malih poduzeća sukladno definiciji u Preporuci Komisije 2003/361/EZ ; </a:t>
            </a:r>
            <a:endParaRPr lang="hr-HR" kern="1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43534" lvl="2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r-HR" dirty="0">
                <a:effectLst/>
                <a:ea typeface="Calibri" panose="020F0502020204030204" pitchFamily="34" charset="0"/>
              </a:rPr>
              <a:t>JLS / komunalno poduzeće / koncesionar / Županijske lučke uprave / zadruge / Obrtnička komora / Gospodarska komora</a:t>
            </a:r>
            <a:endParaRPr lang="hr-HR" dirty="0"/>
          </a:p>
          <a:p>
            <a:pPr marL="109728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C9DA7CA-2899-E7FD-0874-AB9A575BB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DCC89-BF29-5A7B-DEAB-0B6F62721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0A4E09-8DFA-23CE-576F-859C98E4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179"/>
            <a:ext cx="10972800" cy="1066800"/>
          </a:xfrm>
        </p:spPr>
        <p:txBody>
          <a:bodyPr>
            <a:normAutofit/>
          </a:bodyPr>
          <a:lstStyle/>
          <a:p>
            <a:r>
              <a:rPr lang="hr-HR" sz="3600" dirty="0"/>
              <a:t>Indikativne prihvatljive aktivnosti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1CA96A5-EE1E-445C-412C-23CF07B6B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6" y="1287624"/>
            <a:ext cx="11499273" cy="4891504"/>
          </a:xfrm>
        </p:spPr>
        <p:txBody>
          <a:bodyPr anchor="ctr">
            <a:normAutofit fontScale="55000" lnSpcReduction="20000"/>
          </a:bodyPr>
          <a:lstStyle/>
          <a:p>
            <a:pPr marL="109728" lvl="0" indent="0">
              <a:buNone/>
            </a:pPr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109728" lvl="0" indent="0">
              <a:buNone/>
            </a:pPr>
            <a:endParaRPr lang="hr-HR" dirty="0"/>
          </a:p>
          <a:p>
            <a:pPr marL="109728" lvl="0" indent="0">
              <a:buNone/>
            </a:pPr>
            <a:endParaRPr lang="hr-HR" dirty="0"/>
          </a:p>
          <a:p>
            <a:pPr marL="109728" lvl="0" indent="0">
              <a:buNone/>
            </a:pPr>
            <a:endParaRPr lang="hr-HR" dirty="0"/>
          </a:p>
          <a:p>
            <a:pPr marL="109728" lvl="0" indent="0">
              <a:buNone/>
            </a:pPr>
            <a:endParaRPr lang="hr-HR" dirty="0"/>
          </a:p>
          <a:p>
            <a:pPr marL="109728" lvl="0" indent="0">
              <a:buNone/>
            </a:pPr>
            <a:r>
              <a:rPr lang="hr-HR" sz="3200" dirty="0"/>
              <a:t>a) Izgradnja i/ili rekonstrukcija i/ili adaptacija prostora za servis i/ili skladištenje plovila i/ili ribarske opreme i/ili alata </a:t>
            </a:r>
          </a:p>
          <a:p>
            <a:pPr marL="109728" lvl="0" indent="0">
              <a:buNone/>
            </a:pPr>
            <a:r>
              <a:rPr lang="hr-HR" sz="3200" dirty="0"/>
              <a:t>b) Nabava opreme za servisiranje i/ili održavanje plovila i/ili ribarske opreme i/ili alata, udovoljavanju uvjeta rada ili sl. </a:t>
            </a:r>
          </a:p>
          <a:p>
            <a:pPr marL="109728" lvl="0" indent="0">
              <a:buNone/>
            </a:pPr>
            <a:r>
              <a:rPr lang="hr-HR" sz="3200" dirty="0"/>
              <a:t>c) Ulaganja u građenje i/ili rekonstrukciju i/ili nabavu i/ili opremanje prostora/objekata privezišta, </a:t>
            </a:r>
            <a:r>
              <a:rPr lang="hr-HR" sz="3200" dirty="0" err="1"/>
              <a:t>istezališta</a:t>
            </a:r>
            <a:r>
              <a:rPr lang="hr-HR" sz="3200" dirty="0"/>
              <a:t>, lučica i gatova uključujući specijalizirane dizalice</a:t>
            </a:r>
          </a:p>
          <a:p>
            <a:pPr marL="109728" lvl="0" indent="0">
              <a:buNone/>
            </a:pPr>
            <a:r>
              <a:rPr lang="hr-HR" sz="3200" dirty="0"/>
              <a:t>d) Nabava i/ili montaža i/ili ugradnja opreme za dizanje i/ili spuštanje i/ili izvlačenje plovila, odnosno ulaganja u takvu opremu </a:t>
            </a:r>
          </a:p>
          <a:p>
            <a:pPr marL="109728" lvl="0" indent="0">
              <a:buNone/>
            </a:pPr>
            <a:r>
              <a:rPr lang="hr-HR" sz="3200" dirty="0"/>
              <a:t>e) Nabava i/ili ulaganja u opremu za transport plovila i/ili ribarske opreme i/ili alata</a:t>
            </a:r>
          </a:p>
          <a:p>
            <a:pPr marL="109728" lvl="0" indent="0">
              <a:buNone/>
            </a:pPr>
            <a:r>
              <a:rPr lang="hr-HR" sz="3200" dirty="0"/>
              <a:t>f) Ulaganja povezana sa razvojem integriranog turističkog sadržaja i prilagodbom objekta za pristup posjetiteljima </a:t>
            </a:r>
          </a:p>
          <a:p>
            <a:pPr marL="109728" lvl="0" indent="0">
              <a:buNone/>
            </a:pPr>
            <a:r>
              <a:rPr lang="hr-HR" sz="3200" dirty="0"/>
              <a:t>g) Ulaganja u marketinške aktivnosti (komunikacijski i/ili marketinški plan, dizajn, lektoriranje, prijevod, logo, izrada foto i video materijala, izrada promidžbenog materijala, nastupi na sajmovima/manifestacijama i sl.) </a:t>
            </a:r>
          </a:p>
          <a:p>
            <a:pPr marL="109728" lvl="0" indent="0">
              <a:buNone/>
            </a:pPr>
            <a:r>
              <a:rPr lang="hr-HR" sz="3200" dirty="0"/>
              <a:t>h) Ulaganja u OIE</a:t>
            </a:r>
          </a:p>
          <a:p>
            <a:pPr marL="109728" lvl="0" indent="0">
              <a:buNone/>
            </a:pPr>
            <a:r>
              <a:rPr lang="hr-HR" sz="3200" dirty="0"/>
              <a:t>i) Opći troškovi</a:t>
            </a:r>
          </a:p>
          <a:p>
            <a:pPr marL="109728" lvl="0" indent="0">
              <a:buNone/>
            </a:pPr>
            <a:endParaRPr lang="hr-HR" dirty="0"/>
          </a:p>
          <a:p>
            <a:pPr lvl="0"/>
            <a:endParaRPr lang="hr-HR" dirty="0"/>
          </a:p>
          <a:p>
            <a:pPr marL="109728" indent="0">
              <a:buNone/>
            </a:pPr>
            <a:endParaRPr lang="hr-HR" sz="6400" dirty="0">
              <a:latin typeface="+mj-lt"/>
            </a:endParaRPr>
          </a:p>
          <a:p>
            <a:pPr marL="109728" indent="0">
              <a:buNone/>
            </a:pPr>
            <a:endParaRPr lang="hr-HR" sz="6400" b="1" dirty="0">
              <a:latin typeface="+mj-lt"/>
            </a:endParaRPr>
          </a:p>
          <a:p>
            <a:pPr marL="109728" indent="0">
              <a:buNone/>
            </a:pPr>
            <a:endParaRPr lang="hr-HR" sz="6400" dirty="0"/>
          </a:p>
          <a:p>
            <a:pPr lvl="1"/>
            <a:endParaRPr lang="hr-HR" sz="4500" dirty="0"/>
          </a:p>
          <a:p>
            <a:pPr marL="859536" lvl="1" indent="-457200"/>
            <a:endParaRPr lang="hr-HR" dirty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6D8863A-8746-BFCC-905A-8E21CB4A0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7B9DBD-2A6F-17CB-C5AC-9DCFF0AA8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 iz LRSR 21-27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854898B-F3FF-574D-AEA0-067BDFC56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r>
              <a:rPr lang="hr-HR" dirty="0"/>
              <a:t>Mjera 1.B.1. Poticanje udruživanja pripadnika sektora ribarstva</a:t>
            </a:r>
          </a:p>
          <a:p>
            <a:pPr marL="109728" indent="0" algn="ctr">
              <a:buNone/>
            </a:pPr>
            <a:endParaRPr lang="hr-HR" b="1" dirty="0"/>
          </a:p>
          <a:p>
            <a:pPr marL="109728" indent="0" algn="ctr">
              <a:buNone/>
            </a:pPr>
            <a:r>
              <a:rPr lang="hr-HR" b="1" dirty="0"/>
              <a:t>10.000,00 EUR (0,59%)</a:t>
            </a:r>
          </a:p>
          <a:p>
            <a:pPr marL="109728" indent="0">
              <a:buNone/>
            </a:pPr>
            <a:endParaRPr lang="hr-HR" sz="2000" b="1" dirty="0"/>
          </a:p>
          <a:p>
            <a:pPr marL="109728" indent="0" algn="just">
              <a:buNone/>
            </a:pPr>
            <a:r>
              <a:rPr lang="hr-HR" sz="2400" b="1" dirty="0"/>
              <a:t>Indikativni prihvatljivi korisnici: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sz="2000" dirty="0"/>
              <a:t>formalno osnovana udruženja u ribarstvu sa sjedištem na području LAGUR-a Tramuntana i </a:t>
            </a:r>
            <a:r>
              <a:rPr lang="hr-HR" sz="2000" b="1" dirty="0"/>
              <a:t>minimalnim udjelom članstva GSR od 51%</a:t>
            </a:r>
          </a:p>
          <a:p>
            <a:pPr marL="109728" indent="0" algn="ctr">
              <a:buNone/>
            </a:pPr>
            <a:endParaRPr lang="hr-HR" b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AEE00E3-B4B9-2999-2ED4-47FF4BA88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289F37-AE28-A83F-6C57-BA48DEA6D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D68EAC-69D9-95E3-DD91-9D0F7039D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179"/>
            <a:ext cx="10972800" cy="1066800"/>
          </a:xfrm>
        </p:spPr>
        <p:txBody>
          <a:bodyPr>
            <a:normAutofit/>
          </a:bodyPr>
          <a:lstStyle/>
          <a:p>
            <a:r>
              <a:rPr lang="hr-HR" sz="3600" dirty="0"/>
              <a:t>Indikativne prihvatljive aktivnosti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514F990-35D0-EB35-8A8F-0860FE962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6" y="1399592"/>
            <a:ext cx="11499273" cy="4779535"/>
          </a:xfrm>
        </p:spPr>
        <p:txBody>
          <a:bodyPr anchor="ctr">
            <a:normAutofit fontScale="32500" lnSpcReduction="20000"/>
          </a:bodyPr>
          <a:lstStyle/>
          <a:p>
            <a:pPr marL="109728" lvl="0" indent="0">
              <a:buNone/>
            </a:pPr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109728" lvl="0" indent="0">
              <a:buNone/>
            </a:pPr>
            <a:endParaRPr lang="hr-HR" dirty="0"/>
          </a:p>
          <a:p>
            <a:pPr marL="109728" lvl="0" indent="0">
              <a:buNone/>
            </a:pPr>
            <a:endParaRPr lang="hr-HR" dirty="0"/>
          </a:p>
          <a:p>
            <a:pPr lvl="0" algn="just"/>
            <a:endParaRPr lang="hr-HR" sz="5100" dirty="0"/>
          </a:p>
          <a:p>
            <a:pPr marL="109728" lvl="0" indent="0" algn="just">
              <a:buNone/>
            </a:pPr>
            <a:r>
              <a:rPr lang="hr-HR" sz="6000" dirty="0"/>
              <a:t>a) Troškovi osnivanja i registracije udruženja (zadruga ili drugih organizacija udruživanja) u sektoru ribarstva.</a:t>
            </a:r>
          </a:p>
          <a:p>
            <a:pPr marL="109728" indent="0" algn="just">
              <a:buNone/>
            </a:pPr>
            <a:r>
              <a:rPr lang="hr-HR" sz="6000" dirty="0"/>
              <a:t>b) Operativni troškovi poslovanja (plaće zaposlenika na temelju ugovora o radu/ugovora o obavljanju studentskog posla, uključujući i doprinose iz i na plaće zaposlenika te pripadajuće poreze i prireze, trošak prijevoza na posao i s posla za zaposlenike, najam i režijski troškovi ureda, uredski namještaj i oprema, uključujući informatičku opremu, programe i licence te uključujući dostavu i montažu, računovodstvene usluge, članarine u mrežnim i interesnim organizacijama i slično)</a:t>
            </a:r>
          </a:p>
          <a:p>
            <a:pPr marL="109728" lvl="0" indent="0" algn="just">
              <a:buNone/>
            </a:pPr>
            <a:r>
              <a:rPr lang="hr-HR" sz="6000" dirty="0"/>
              <a:t>c) Organizacija radionica, seminara i mrežnih događaja za poticanje suradnje i udruživanja.</a:t>
            </a:r>
          </a:p>
          <a:p>
            <a:pPr marL="109728" lvl="0" indent="0" algn="just">
              <a:buNone/>
            </a:pPr>
            <a:r>
              <a:rPr lang="hr-HR" sz="6000" dirty="0"/>
              <a:t>d) Troškove izrade i distribucije promotivnih materijala, uključujući izradu web stranice te zakup domene i hostinga.</a:t>
            </a:r>
          </a:p>
          <a:p>
            <a:pPr marL="109728" lvl="0" indent="0" algn="just">
              <a:buNone/>
            </a:pPr>
            <a:r>
              <a:rPr lang="hr-HR" sz="6000" dirty="0"/>
              <a:t>e) Troškove pravne i stručne podrške za udruživanje, izradu strateških programa i financijskih planova rada i slično</a:t>
            </a:r>
          </a:p>
          <a:p>
            <a:pPr marL="109728" lvl="0" indent="0" algn="just">
              <a:buNone/>
            </a:pPr>
            <a:r>
              <a:rPr lang="hr-HR" sz="6000" dirty="0"/>
              <a:t>f) Ulaganja u OIE</a:t>
            </a:r>
          </a:p>
          <a:p>
            <a:pPr marL="109728" indent="0" algn="just">
              <a:buNone/>
            </a:pPr>
            <a:r>
              <a:rPr lang="hr-HR" sz="6000" dirty="0"/>
              <a:t>g) Opći troškovi</a:t>
            </a:r>
          </a:p>
          <a:p>
            <a:pPr marL="109728" lvl="0" indent="0">
              <a:buNone/>
            </a:pPr>
            <a:endParaRPr lang="hr-HR" sz="6000" dirty="0"/>
          </a:p>
          <a:p>
            <a:pPr lvl="0"/>
            <a:endParaRPr lang="hr-HR" dirty="0"/>
          </a:p>
          <a:p>
            <a:pPr marL="109728" indent="0">
              <a:buNone/>
            </a:pPr>
            <a:endParaRPr lang="hr-HR" sz="6400" dirty="0">
              <a:latin typeface="+mj-lt"/>
            </a:endParaRPr>
          </a:p>
          <a:p>
            <a:pPr marL="109728" indent="0">
              <a:buNone/>
            </a:pPr>
            <a:endParaRPr lang="hr-HR" sz="6400" b="1" dirty="0">
              <a:latin typeface="+mj-lt"/>
            </a:endParaRPr>
          </a:p>
          <a:p>
            <a:pPr marL="109728" indent="0">
              <a:buNone/>
            </a:pPr>
            <a:endParaRPr lang="hr-HR" sz="6400" dirty="0"/>
          </a:p>
          <a:p>
            <a:pPr lvl="1"/>
            <a:endParaRPr lang="hr-HR" sz="4500" dirty="0"/>
          </a:p>
          <a:p>
            <a:pPr marL="859536" lvl="1" indent="-457200"/>
            <a:endParaRPr lang="hr-HR" dirty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3560E65-F88C-9924-5AC5-E67BA71DB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5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PROGRAM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4096512"/>
          </a:xfrm>
        </p:spPr>
        <p:txBody>
          <a:bodyPr rtlCol="0">
            <a:normAutofit/>
          </a:bodyPr>
          <a:lstStyle/>
          <a:p>
            <a:pPr lvl="0"/>
            <a:r>
              <a:rPr lang="hr-HR" dirty="0"/>
              <a:t>Predstavljanje LAGUR-a Tramuntana i Lokalne razvojne strategije u ribarstvu LAGUR-a Tramuntana za razdoblje 2021. – 2027.</a:t>
            </a:r>
          </a:p>
          <a:p>
            <a:pPr lvl="0"/>
            <a:r>
              <a:rPr lang="hr-HR" dirty="0"/>
              <a:t>Predstavljanje Mjere 1.A.2. Radionice za ribarska plovila, opremu i alate</a:t>
            </a:r>
          </a:p>
          <a:p>
            <a:r>
              <a:rPr lang="hr-HR" dirty="0"/>
              <a:t>Predstavljanje natječajne dokumentacije i načina prijave na mjeru 1.A.2. Radionice za ribarska plovila, opremu i alate </a:t>
            </a:r>
          </a:p>
          <a:p>
            <a:r>
              <a:rPr lang="hr-HR" dirty="0"/>
              <a:t>Pitanja i odgovori</a:t>
            </a:r>
          </a:p>
          <a:p>
            <a:pPr lvl="0"/>
            <a:endParaRPr lang="hr-HR" dirty="0"/>
          </a:p>
          <a:p>
            <a:pPr lvl="0"/>
            <a:r>
              <a:rPr lang="hr-HR" b="1" u="sng" dirty="0"/>
              <a:t>NAKNADNO: </a:t>
            </a:r>
            <a:r>
              <a:rPr lang="hr-HR" dirty="0"/>
              <a:t>provedbene radionice (nakon odobrenja projekata)</a:t>
            </a:r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3EAD404-CFE6-4C10-AF1B-C02C7391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45936"/>
            <a:ext cx="6096000" cy="457200"/>
          </a:xfrm>
        </p:spPr>
        <p:txBody>
          <a:bodyPr/>
          <a:lstStyle/>
          <a:p>
            <a:pPr algn="l" rtl="0"/>
            <a:r>
              <a:rPr lang="hr-HR" noProof="0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 rtl="0"/>
            <a:r>
              <a:rPr lang="hr-HR" noProof="0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4CED8A9-CAB3-46E3-A4E9-62211334841F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386F06F-6FBA-60C8-5B7C-C86A70738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297" y="6213064"/>
            <a:ext cx="3628103" cy="59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151D52-68E1-3517-8C19-6F7C210DF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51115"/>
            <a:ext cx="10972800" cy="965718"/>
          </a:xfrm>
        </p:spPr>
        <p:txBody>
          <a:bodyPr/>
          <a:lstStyle/>
          <a:p>
            <a:r>
              <a:rPr lang="hr-HR" dirty="0"/>
              <a:t>Mjere iz LRSR 21-27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DF34B6-E5D8-4894-9120-BFE725241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16833"/>
            <a:ext cx="10972800" cy="485770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hr-HR" dirty="0"/>
              <a:t>Mjera 2.A.1. Razvoj turističkih sadržaja povezanih s tradicijom ribarskog kraja</a:t>
            </a:r>
          </a:p>
          <a:p>
            <a:pPr marL="109728" indent="0" algn="ctr">
              <a:buNone/>
            </a:pPr>
            <a:r>
              <a:rPr lang="hr-HR" b="1" dirty="0"/>
              <a:t>380.000,00 EUR (22,37%)</a:t>
            </a:r>
          </a:p>
          <a:p>
            <a:pPr marL="109728" indent="0">
              <a:buNone/>
            </a:pPr>
            <a:r>
              <a:rPr lang="hr-HR" b="1" dirty="0"/>
              <a:t>Indikativni prihvatljivi korisnici :</a:t>
            </a:r>
          </a:p>
          <a:p>
            <a:pPr marL="745236" lvl="1" indent="-342900">
              <a:buFont typeface="Wingdings" panose="05000000000000000000" pitchFamily="2" charset="2"/>
              <a:buChar char="ü"/>
            </a:pPr>
            <a:r>
              <a:rPr lang="hr-HR" sz="2400" dirty="0"/>
              <a:t>JLS / komunalno poduzeće / koncesionar / ustanove u javnom vlasništvu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2400" dirty="0"/>
              <a:t> Fizičke i pravne osobe u rangu mikro i malih poduzeća sukladno definiciji u Preporuci Komisije 2003/361/EZ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2400" dirty="0"/>
              <a:t> Organizacije civilnog društva, TZ, zadruge</a:t>
            </a:r>
          </a:p>
          <a:p>
            <a:pPr marL="411480" lvl="1" indent="0">
              <a:buNone/>
            </a:pPr>
            <a:endParaRPr lang="hr-HR" sz="2400" dirty="0"/>
          </a:p>
          <a:p>
            <a:pPr marL="109728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1749794-099B-B792-55AD-729F581DCA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856B2-28A7-5B39-F1DC-E023EFB58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331451-BF17-BE6B-D72A-042531E6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179"/>
            <a:ext cx="10972800" cy="1066800"/>
          </a:xfrm>
        </p:spPr>
        <p:txBody>
          <a:bodyPr>
            <a:normAutofit/>
          </a:bodyPr>
          <a:lstStyle/>
          <a:p>
            <a:r>
              <a:rPr lang="hr-HR" sz="3600" dirty="0"/>
              <a:t>Indikativne prihvatljive aktivnosti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48C182E-D62F-CC3C-0CAA-B16D0AC7A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6" y="1399592"/>
            <a:ext cx="11499273" cy="4779535"/>
          </a:xfrm>
        </p:spPr>
        <p:txBody>
          <a:bodyPr anchor="ctr">
            <a:normAutofit fontScale="32500" lnSpcReduction="20000"/>
          </a:bodyPr>
          <a:lstStyle/>
          <a:p>
            <a:pPr marL="109728" lvl="0" indent="0">
              <a:buNone/>
            </a:pPr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109728" lvl="0" indent="0">
              <a:buNone/>
            </a:pPr>
            <a:endParaRPr lang="hr-HR" dirty="0"/>
          </a:p>
          <a:p>
            <a:pPr lvl="0" algn="just"/>
            <a:endParaRPr lang="hr-HR" sz="3700" dirty="0"/>
          </a:p>
          <a:p>
            <a:pPr marL="109728" lvl="0" indent="0" algn="just">
              <a:buNone/>
            </a:pPr>
            <a:r>
              <a:rPr lang="hr-HR" sz="3700" dirty="0"/>
              <a:t>a) Osmišljavanje te i/ili izgradnja i/ili rekonstrukcija i/ili adaptacija i/ili opremanje malih ribarskih i/ili pomorskih „muzeja“, tematskih i/ili edukativnih i/ili interpretacijskih/multimedijalnih centara, tematskih ruta, javne turističke infrastrukture povezane s baštinom temeljenom na ribarstvu, maloj brodogradnji, pomorstvu, marikulturi i životu uz more i na moru, uključivo na kopnu (otoku) i pod vodom i sl. </a:t>
            </a:r>
          </a:p>
          <a:p>
            <a:pPr marL="109728" lvl="0" indent="0" algn="just">
              <a:buNone/>
            </a:pPr>
            <a:r>
              <a:rPr lang="hr-HR" sz="3700" dirty="0"/>
              <a:t>b) Aktivnosti očuvanja i vrednovanja nasljeđa ribarske tradicije (kao primjerice gradnja i/ili restauracija i/ili zaštita/konzervacija predmeta i plovila, uvođenje inovativnih sustava interpretacije, razvoj audio-vizualnih i umjetničkih rješenja, izrada knjiga, publikacija, brošura i drugo.)</a:t>
            </a:r>
          </a:p>
          <a:p>
            <a:pPr marL="109728" lvl="0" indent="0" algn="just">
              <a:buNone/>
            </a:pPr>
            <a:r>
              <a:rPr lang="hr-HR" sz="3700" dirty="0"/>
              <a:t>c) Osmišljavanje, organiziranje i opremanje natjecateljskih događanja u svrhu promocije morskog i priobalnog područja te ribarstvene i pomorske baštine (natjecanja u pripremi tradicionalnih jela od proizvoda ribarstva i akvakulture i sl.) </a:t>
            </a:r>
          </a:p>
          <a:p>
            <a:pPr marL="109728" lvl="0" indent="0" algn="just">
              <a:buNone/>
            </a:pPr>
            <a:r>
              <a:rPr lang="hr-HR" sz="3700" dirty="0"/>
              <a:t>d) Osmišljavanje, organiziranje i opremanje ribarskih i/ili pomorskih manifestacija (prikaz tradicionalnih običaja, prikaz ribarskih tehnika, prikaz pomorske tradicije, gastronomske manifestacije i sl.) </a:t>
            </a:r>
          </a:p>
          <a:p>
            <a:pPr marL="109728" lvl="0" indent="0" algn="just">
              <a:buNone/>
            </a:pPr>
            <a:r>
              <a:rPr lang="hr-HR" sz="3700" dirty="0"/>
              <a:t>e) Troškovi nabave opreme za osiguravanje održivosti natjecateljskih događanja i ribarskih i/ili pomorskih i/ili gastronomskih manifestacija iz prethodne dvije točke (pozornica, razglas, rasvjeta, prezentacijska oprema, kuharska oprema, tehnička oprema i slično povezano sa natjecateljskim događanjima i manifestacijama…) </a:t>
            </a:r>
          </a:p>
          <a:p>
            <a:pPr marL="109728" lvl="0" indent="0" algn="just">
              <a:buNone/>
            </a:pPr>
            <a:r>
              <a:rPr lang="hr-HR" sz="3700" dirty="0"/>
              <a:t>f) Osmišljavanje i izrada edukativnih materijala, edukacija i podizanje svijesti stanovništva, posjetitelja i/ili turista o ribarskoj tradiciji</a:t>
            </a:r>
          </a:p>
          <a:p>
            <a:pPr marL="109728" lvl="0" indent="0" algn="just">
              <a:buNone/>
            </a:pPr>
            <a:r>
              <a:rPr lang="hr-HR" sz="3700" dirty="0"/>
              <a:t>g) Informacijsko-edukacijske, promotivne i sl. aktivnosti promicanja materijalne i nematerijalne lokalne baštine temeljene na ribarstvu, maloj brodogradnji, marikulturi i životu uz more i na moru, kao što su izrada video, audio i tiskanih materijala, radionice pripreme ribljih proizvoda i jela za djecu, mlade, mlade obitelji, građanstvo, posjetitelje i sl.</a:t>
            </a:r>
          </a:p>
          <a:p>
            <a:pPr marL="109728" lvl="0" indent="0" algn="just">
              <a:buNone/>
            </a:pPr>
            <a:r>
              <a:rPr lang="hr-HR" sz="3700" dirty="0"/>
              <a:t>h) Istraživanja, mapiranja, valorizacija, predstavljanje i promocija rezultata istraživanja lokalne materijalne i nematerijalne baštine temeljene na ribarstvu, maloj brodogradnji, marikulturi i životu uz more i na moru i sl.</a:t>
            </a:r>
          </a:p>
          <a:p>
            <a:pPr marL="109728" lvl="0" indent="0" algn="just">
              <a:buNone/>
            </a:pPr>
            <a:r>
              <a:rPr lang="hr-HR" sz="3700" dirty="0"/>
              <a:t>i) Troškovi nabave ili najma opreme i potrošnog materijala za prezentaciju proizvoda ribarstva i akvakulture (štandovi, stolovi, kućice, šatori, proizvodi ribarstva i akvakulture i sl.) </a:t>
            </a:r>
          </a:p>
          <a:p>
            <a:pPr marL="109728" lvl="0" indent="0" algn="just">
              <a:buNone/>
            </a:pPr>
            <a:r>
              <a:rPr lang="hr-HR" sz="3700" dirty="0"/>
              <a:t>j) Troškovi nabave ili najma opreme te potrošnog materijala za pripremu lokalnih proizvoda ribarstva i akvakulture (roštilj, kotlić, lonci i </a:t>
            </a:r>
            <a:r>
              <a:rPr lang="hr-HR" sz="3700" dirty="0" err="1"/>
              <a:t>padele</a:t>
            </a:r>
            <a:r>
              <a:rPr lang="hr-HR" sz="3700" dirty="0"/>
              <a:t> (posude) s plamenicima lokalni proizvodi ribarstva i akvakulture i slično povezano sa pripremom lokalnih proizvoda ribarstva i akvakulture) </a:t>
            </a:r>
          </a:p>
          <a:p>
            <a:pPr marL="109728" lvl="0" indent="0" algn="just">
              <a:buNone/>
            </a:pPr>
            <a:r>
              <a:rPr lang="hr-HR" sz="3700" dirty="0"/>
              <a:t>k) Ulaganja u marketinške aktivnosti (komunikacijski i/ili marketinški plan, dizajn, lektoriranje, prijevod, logo, izrada foto i video materijala, izrada promidžbenog materijala, nastupi na sajmovima/manifestacijama, oprema za marketinške aktivnosti i sl.) </a:t>
            </a:r>
          </a:p>
          <a:p>
            <a:pPr marL="109728" indent="0" algn="just">
              <a:buNone/>
            </a:pPr>
            <a:r>
              <a:rPr lang="hr-HR" sz="3700" dirty="0"/>
              <a:t>l) Opći troškovi (uključujući troškove rada)</a:t>
            </a:r>
          </a:p>
          <a:p>
            <a:pPr lvl="0"/>
            <a:endParaRPr lang="hr-HR" dirty="0"/>
          </a:p>
          <a:p>
            <a:pPr marL="109728" indent="0">
              <a:buNone/>
            </a:pPr>
            <a:endParaRPr lang="hr-HR" sz="6400" dirty="0">
              <a:latin typeface="+mj-lt"/>
            </a:endParaRPr>
          </a:p>
          <a:p>
            <a:pPr marL="109728" indent="0">
              <a:buNone/>
            </a:pPr>
            <a:endParaRPr lang="hr-HR" sz="6400" b="1" dirty="0">
              <a:latin typeface="+mj-lt"/>
            </a:endParaRPr>
          </a:p>
          <a:p>
            <a:pPr marL="109728" indent="0">
              <a:buNone/>
            </a:pPr>
            <a:endParaRPr lang="hr-HR" sz="6400" dirty="0"/>
          </a:p>
          <a:p>
            <a:pPr lvl="1"/>
            <a:endParaRPr lang="hr-HR" sz="4500" dirty="0"/>
          </a:p>
          <a:p>
            <a:pPr marL="859536" lvl="1" indent="-457200"/>
            <a:endParaRPr lang="hr-HR" dirty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56BE024-094B-BB8C-862E-BB1A3C09E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E703AF-CBAA-BD44-6079-89B25E60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 iz LRSR 21-27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2DC8E83-1853-601C-6537-01C8FBA6B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hr-HR" dirty="0"/>
              <a:t>Mjera 2.A.2. Vizualni identitet i poticanje turizma povezanog s ribarstvom</a:t>
            </a:r>
          </a:p>
          <a:p>
            <a:pPr marL="109728" indent="0">
              <a:buNone/>
            </a:pPr>
            <a:endParaRPr lang="hr-HR" dirty="0"/>
          </a:p>
          <a:p>
            <a:pPr marL="109728" indent="0" algn="ctr">
              <a:buNone/>
            </a:pPr>
            <a:r>
              <a:rPr lang="hr-HR" b="1" dirty="0"/>
              <a:t>23.877,66 EUR (1,41%)</a:t>
            </a:r>
          </a:p>
          <a:p>
            <a:pPr marL="109728" indent="0" algn="ctr">
              <a:buNone/>
            </a:pPr>
            <a:endParaRPr lang="hr-HR" b="1" dirty="0"/>
          </a:p>
          <a:p>
            <a:pPr marL="109728" indent="0">
              <a:buNone/>
            </a:pPr>
            <a:r>
              <a:rPr lang="hr-HR" b="1" dirty="0"/>
              <a:t>Indikativni prihvatljivi korisnici:</a:t>
            </a:r>
          </a:p>
          <a:p>
            <a:pPr marL="745236" lvl="1" indent="-342900">
              <a:buFont typeface="Wingdings" panose="05000000000000000000" pitchFamily="2" charset="2"/>
              <a:buChar char="ü"/>
            </a:pPr>
            <a:r>
              <a:rPr lang="hr-HR" sz="2400" dirty="0"/>
              <a:t>fizička ili pravna osoba u rangu mikro ili malog poduzeća sukladno definiciji iz Preporuke Komisije 2003/361/EZ od 6. svibnja 2003. o definiciji mikro, malih ili srednjih poduzeća (Službeni list Europske unije L 124, 20.05.2003.) vlasnik plovila</a:t>
            </a:r>
          </a:p>
          <a:p>
            <a:pPr marL="745236" lvl="1" indent="-342900">
              <a:buFont typeface="Wingdings" panose="05000000000000000000" pitchFamily="2" charset="2"/>
              <a:buChar char="ü"/>
            </a:pPr>
            <a:r>
              <a:rPr lang="hr-HR" sz="2400" dirty="0"/>
              <a:t>JLS, TZ</a:t>
            </a:r>
          </a:p>
          <a:p>
            <a:pPr marL="109728" indent="0">
              <a:buNone/>
            </a:pPr>
            <a:endParaRPr lang="hr-HR" b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6FEA65C-7CB0-49D1-3AE4-4B8B3C7E3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2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C4D31-DBC0-CAA7-8E2B-AC59D4C43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2B243E-63EB-889C-D701-890582801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179"/>
            <a:ext cx="10972800" cy="1066800"/>
          </a:xfrm>
        </p:spPr>
        <p:txBody>
          <a:bodyPr>
            <a:normAutofit/>
          </a:bodyPr>
          <a:lstStyle/>
          <a:p>
            <a:r>
              <a:rPr lang="hr-HR" sz="3600" dirty="0"/>
              <a:t>Indikativne prihvatljive aktivnosti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526E26F-558D-8D9C-451A-1C1AFD446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6" y="1287624"/>
            <a:ext cx="11499273" cy="4891504"/>
          </a:xfrm>
        </p:spPr>
        <p:txBody>
          <a:bodyPr anchor="ctr">
            <a:normAutofit fontScale="70000" lnSpcReduction="20000"/>
          </a:bodyPr>
          <a:lstStyle/>
          <a:p>
            <a:pPr marL="109728" lvl="0" indent="0">
              <a:buNone/>
            </a:pPr>
            <a:endParaRPr lang="hr-HR" dirty="0"/>
          </a:p>
          <a:p>
            <a:pPr lvl="0"/>
            <a:endParaRPr lang="hr-HR" dirty="0"/>
          </a:p>
          <a:p>
            <a:pPr marL="109728" lvl="0" indent="0">
              <a:buNone/>
            </a:pPr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109728" lvl="0" indent="0">
              <a:buNone/>
            </a:pPr>
            <a:r>
              <a:rPr lang="hr-HR" dirty="0"/>
              <a:t>a)Ulaganja u ne-ribolovnu opremu na plovilima za potrebe „ribarstvenog“ turizma u skladu s definiranim vizualnim identitetom</a:t>
            </a:r>
          </a:p>
          <a:p>
            <a:pPr marL="109728" lvl="0" indent="0">
              <a:buNone/>
            </a:pPr>
            <a:r>
              <a:rPr lang="hr-HR" dirty="0"/>
              <a:t>b)Nabavu i postavljanje unificiranih oznaka, logoa ili boja u skladu s definiranim vizualnim identitetom</a:t>
            </a:r>
          </a:p>
          <a:p>
            <a:pPr marL="109728" lvl="0" indent="0">
              <a:buNone/>
            </a:pPr>
            <a:r>
              <a:rPr lang="hr-HR" dirty="0"/>
              <a:t>c)Nabavu i postavljanje uniformiranih tendi ili zaštitnih navlaka u skladu s definiranim vizualnim identitetom</a:t>
            </a:r>
          </a:p>
          <a:p>
            <a:pPr marL="109728" lvl="0" indent="0">
              <a:buNone/>
            </a:pPr>
            <a:r>
              <a:rPr lang="hr-HR" dirty="0"/>
              <a:t>d)Izradu i postavljanje informativnih tabla ili oznaka koje promoviraju zajednički vizualni identitet</a:t>
            </a:r>
          </a:p>
          <a:p>
            <a:pPr marL="109728" lvl="0" indent="0">
              <a:buNone/>
            </a:pPr>
            <a:r>
              <a:rPr lang="hr-HR" dirty="0"/>
              <a:t>e)Ulaganja u vanjsko osvjetljenje plovila u skladu u skladu s definiranim vizualnim identitetom</a:t>
            </a:r>
          </a:p>
          <a:p>
            <a:pPr marL="109728" lvl="0" indent="0">
              <a:buNone/>
            </a:pPr>
            <a:r>
              <a:rPr lang="hr-HR" dirty="0"/>
              <a:t>f)Ulaganja u digitalne platforme za promociju zajedničkog vizualnog identiteta plovila</a:t>
            </a:r>
          </a:p>
          <a:p>
            <a:pPr marL="109728" lvl="0" indent="0">
              <a:buNone/>
            </a:pPr>
            <a:r>
              <a:rPr lang="hr-HR" dirty="0"/>
              <a:t>g)Ulaganja u OIE</a:t>
            </a:r>
          </a:p>
          <a:p>
            <a:pPr marL="109728" lvl="0" indent="0">
              <a:buNone/>
            </a:pPr>
            <a:r>
              <a:rPr lang="hr-HR" dirty="0"/>
              <a:t>h)Ulaganja u marketinške aktivnosti (dizajn, lektoriranje, logo, izrada foto i video materijala i sl.)</a:t>
            </a:r>
          </a:p>
          <a:p>
            <a:pPr marL="109728" indent="0">
              <a:buNone/>
            </a:pPr>
            <a:r>
              <a:rPr lang="hr-HR"/>
              <a:t>i)Opći </a:t>
            </a:r>
            <a:r>
              <a:rPr lang="hr-HR" dirty="0"/>
              <a:t>troškovi</a:t>
            </a:r>
            <a:endParaRPr lang="hr-HR" sz="6400" dirty="0">
              <a:latin typeface="+mj-lt"/>
            </a:endParaRPr>
          </a:p>
          <a:p>
            <a:pPr marL="109728" indent="0">
              <a:buNone/>
            </a:pPr>
            <a:endParaRPr lang="hr-HR" sz="6400" b="1" dirty="0">
              <a:latin typeface="+mj-lt"/>
            </a:endParaRPr>
          </a:p>
          <a:p>
            <a:pPr marL="109728" indent="0">
              <a:buNone/>
            </a:pPr>
            <a:endParaRPr lang="hr-HR" sz="6400" dirty="0"/>
          </a:p>
          <a:p>
            <a:pPr lvl="1"/>
            <a:endParaRPr lang="hr-HR" sz="4500" dirty="0"/>
          </a:p>
          <a:p>
            <a:pPr marL="859536" lvl="1" indent="-457200"/>
            <a:endParaRPr lang="hr-HR" dirty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0DF9DD3-66C5-A6AD-59F4-DAFD8F274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6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488F9D-704B-E220-2AA2-C92185C2B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Mjere iz LRSR 21-27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E29E19-E906-2039-9FB7-6A5991B6F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hr-HR" dirty="0"/>
              <a:t>Mjera 2.B.1. Ulaganje u održivi razvoj </a:t>
            </a:r>
            <a:r>
              <a:rPr lang="hr-HR" dirty="0" err="1"/>
              <a:t>ribarstvenog</a:t>
            </a:r>
            <a:r>
              <a:rPr lang="hr-HR" dirty="0"/>
              <a:t> područja </a:t>
            </a:r>
          </a:p>
          <a:p>
            <a:pPr marL="109728" indent="0">
              <a:buNone/>
            </a:pPr>
            <a:endParaRPr lang="hr-HR" dirty="0"/>
          </a:p>
          <a:p>
            <a:pPr marL="109728" indent="0" algn="ctr">
              <a:buNone/>
            </a:pPr>
            <a:r>
              <a:rPr lang="hr-HR" b="1" dirty="0"/>
              <a:t>45.000,00 EUR (2,65%)</a:t>
            </a:r>
          </a:p>
          <a:p>
            <a:pPr marL="109728" indent="0" algn="ctr">
              <a:buNone/>
            </a:pPr>
            <a:endParaRPr lang="hr-HR" b="1" dirty="0"/>
          </a:p>
          <a:p>
            <a:pPr marL="109728" indent="0">
              <a:buNone/>
            </a:pPr>
            <a:r>
              <a:rPr lang="hr-HR" b="1" dirty="0"/>
              <a:t>Indikativni prihvatljivi korisnici: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2400" dirty="0"/>
              <a:t>JLS / ŽLU / LU / koncesionari / TZ / komunalno poduzeće / vatrogasna društva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2400" dirty="0"/>
              <a:t>Organizacije civilnog društva / ronilački klubovi </a:t>
            </a:r>
          </a:p>
          <a:p>
            <a:pPr marL="411480" lvl="1" indent="0">
              <a:buNone/>
            </a:pPr>
            <a:endParaRPr lang="hr-HR" sz="2400" dirty="0"/>
          </a:p>
          <a:p>
            <a:pPr marL="109728" indent="0">
              <a:buNone/>
            </a:pPr>
            <a:endParaRPr lang="hr-HR" b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111D683-C54E-71DC-F83A-B62727D23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1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681E-606F-207D-A8BD-E8623DCB9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B4365C-867B-A660-CDD8-753CD63C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179"/>
            <a:ext cx="10972800" cy="1066800"/>
          </a:xfrm>
        </p:spPr>
        <p:txBody>
          <a:bodyPr>
            <a:normAutofit/>
          </a:bodyPr>
          <a:lstStyle/>
          <a:p>
            <a:r>
              <a:rPr lang="hr-HR" sz="3600" dirty="0"/>
              <a:t>Indikativne prihvatljive aktivnosti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C827595-C2DD-4AB8-15F6-06E240BA1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6" y="1287624"/>
            <a:ext cx="11499273" cy="4891504"/>
          </a:xfrm>
        </p:spPr>
        <p:txBody>
          <a:bodyPr anchor="ctr">
            <a:normAutofit fontScale="47500" lnSpcReduction="20000"/>
          </a:bodyPr>
          <a:lstStyle/>
          <a:p>
            <a:pPr marL="109728" lvl="0" indent="0">
              <a:buNone/>
            </a:pPr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109728" lvl="0" indent="0">
              <a:buNone/>
            </a:pPr>
            <a:r>
              <a:rPr lang="hr-HR" dirty="0"/>
              <a:t>a) Troškovi organiziranja akcija čišćenja podmorja i/ili priobalja (vreće za sakupljanje otpada, opskrba hranom i pićem sudionika volontera, troškovi angažiranja hitne pomoći i sl.) </a:t>
            </a:r>
          </a:p>
          <a:p>
            <a:pPr marL="109728" lvl="0" indent="0">
              <a:buNone/>
            </a:pPr>
            <a:r>
              <a:rPr lang="hr-HR" dirty="0"/>
              <a:t>b) Troškovi zbrinjavanja otpada </a:t>
            </a:r>
          </a:p>
          <a:p>
            <a:pPr marL="109728" lvl="0" indent="0">
              <a:buNone/>
            </a:pPr>
            <a:r>
              <a:rPr lang="hr-HR" dirty="0"/>
              <a:t>c) Uključivanje lokalnog stanovništva i posjetitelja u aktivnosti očuvanja biološke raznolikosti kroz njihovu edukaciju, prikupljanje otpada, ponovnu uporabu i/ili reciklažu istoga </a:t>
            </a:r>
          </a:p>
          <a:p>
            <a:pPr marL="109728" lvl="0" indent="0">
              <a:buNone/>
            </a:pPr>
            <a:r>
              <a:rPr lang="hr-HR" dirty="0"/>
              <a:t>d) Recikliranje otpada, odnosno podrška stvaranju inovativnih proizvoda iz otpada prikupljenog iz mora</a:t>
            </a:r>
          </a:p>
          <a:p>
            <a:pPr marL="109728" lvl="0" indent="0">
              <a:buNone/>
            </a:pPr>
            <a:r>
              <a:rPr lang="hr-HR" dirty="0"/>
              <a:t>e) Troškovi najma ili nabave ronilačke i popratne opreme </a:t>
            </a:r>
          </a:p>
          <a:p>
            <a:pPr marL="109728" lvl="0" indent="0">
              <a:buNone/>
            </a:pPr>
            <a:r>
              <a:rPr lang="hr-HR" dirty="0"/>
              <a:t>f) Troškovi najma ili nabave opreme za pružanje prve pomoći te opreme za spašavanje za potrebe provođenja akcija čišćenja podmorja i/ili priobalja </a:t>
            </a:r>
          </a:p>
          <a:p>
            <a:pPr marL="109728" lvl="0" indent="0">
              <a:buNone/>
            </a:pPr>
            <a:r>
              <a:rPr lang="hr-HR" dirty="0"/>
              <a:t>g) Troškovi izgradnje i/ili rekonstrukcije i/ili adaptacije i/ili uređenja prostora u kojem se čuva oprema nabavljena kroz operaciju/projekt </a:t>
            </a:r>
          </a:p>
          <a:p>
            <a:pPr marL="109728" lvl="0" indent="0">
              <a:buNone/>
            </a:pPr>
            <a:r>
              <a:rPr lang="hr-HR" dirty="0"/>
              <a:t>h) Nabava i/ili održavanje i/ili opremanje višenamjenskog plovila za održavanje eko-akcija čišćenja mora i priobalja i/ili održavanje luka i/ili održavanje znanstveno stručnih aktivnosti, i/ili monitoring, i/ili radionice za jačanje svijesti o potrebi zaštite mora i priobalja i promicanja istog</a:t>
            </a:r>
          </a:p>
          <a:p>
            <a:pPr marL="109728" lvl="0" indent="0">
              <a:buNone/>
            </a:pPr>
            <a:r>
              <a:rPr lang="hr-HR" dirty="0"/>
              <a:t>i) Troškovi ulaganja povezanih sa prevencijom i sanacijom onečišćenja podmorja i/ili priobalja (plutajuće brane, tlačne šprice za aplikaciju </a:t>
            </a:r>
            <a:r>
              <a:rPr lang="hr-HR" dirty="0" err="1"/>
              <a:t>disperzanta</a:t>
            </a:r>
            <a:r>
              <a:rPr lang="hr-HR" dirty="0"/>
              <a:t> i </a:t>
            </a:r>
            <a:r>
              <a:rPr lang="hr-HR" dirty="0" err="1"/>
              <a:t>odmašćivača</a:t>
            </a:r>
            <a:r>
              <a:rPr lang="hr-HR" dirty="0"/>
              <a:t> i sl.)</a:t>
            </a:r>
          </a:p>
          <a:p>
            <a:pPr marL="109728" lvl="0" indent="0">
              <a:buNone/>
            </a:pPr>
            <a:r>
              <a:rPr lang="hr-HR" dirty="0"/>
              <a:t>j) Osmišljavanje i organiziranje edukativnih/promotivnih kampanja, sajmova, koncerata i drugih javnih događanja (troškovi angažmana profesionalnih umjetnika, animatora i sl., troškovi prehrane i noćenja za sudionike, troškovi nagrada, troškovi osmišljavanja i izrade edukativnih materijala i sl.) </a:t>
            </a:r>
          </a:p>
          <a:p>
            <a:pPr marL="109728" lvl="0" indent="0">
              <a:buNone/>
            </a:pPr>
            <a:r>
              <a:rPr lang="hr-HR" dirty="0"/>
              <a:t>k) Troškovi osmišljavanja, organizacije i provedbe gastronomskih događanja </a:t>
            </a:r>
          </a:p>
          <a:p>
            <a:pPr marL="109728" lvl="0" indent="0">
              <a:buNone/>
            </a:pPr>
            <a:r>
              <a:rPr lang="hr-HR" dirty="0"/>
              <a:t>l) Ulaganja u marketinške aktivnosti (komunikacijski i/ili marketinški plan, dizajn, lektoriranje, prijevod, logo, izrada foto i video materijala, izrada promidžbenog materijala, nastupi na sajmovima/manifestacijama, oprema za marketinške aktivnosti i sl.) </a:t>
            </a:r>
          </a:p>
          <a:p>
            <a:pPr marL="109728" indent="0">
              <a:buNone/>
            </a:pPr>
            <a:r>
              <a:rPr lang="hr-HR" dirty="0"/>
              <a:t>m) Opći troškovi</a:t>
            </a:r>
          </a:p>
          <a:p>
            <a:pPr marL="109728" indent="0">
              <a:buNone/>
            </a:pPr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109728" indent="0">
              <a:buNone/>
            </a:pPr>
            <a:endParaRPr lang="hr-HR" sz="6400" b="1" dirty="0">
              <a:latin typeface="+mj-lt"/>
            </a:endParaRPr>
          </a:p>
          <a:p>
            <a:pPr marL="109728" indent="0">
              <a:buNone/>
            </a:pPr>
            <a:endParaRPr lang="hr-HR" sz="6400" dirty="0"/>
          </a:p>
          <a:p>
            <a:pPr lvl="1"/>
            <a:endParaRPr lang="hr-HR" sz="4500" dirty="0"/>
          </a:p>
          <a:p>
            <a:pPr marL="859536" lvl="1" indent="-457200"/>
            <a:endParaRPr lang="hr-HR" dirty="0"/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0302697-49C6-5A97-C806-5CCCF102A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8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80E8B-9693-9641-31E9-E9BF828E0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B906C1-5961-DE83-889E-A2C0A6CBFE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055782"/>
            <a:ext cx="11277600" cy="1470025"/>
          </a:xfrm>
        </p:spPr>
        <p:txBody>
          <a:bodyPr rtlCol="0">
            <a:normAutofit fontScale="90000"/>
          </a:bodyPr>
          <a:lstStyle/>
          <a:p>
            <a:r>
              <a:rPr lang="hr-HR" dirty="0"/>
              <a:t>FLAG natječaj za dodjelu potpore za provedbu operacija u okviru Mjere </a:t>
            </a:r>
            <a:br>
              <a:rPr lang="hr-HR" dirty="0"/>
            </a:br>
            <a:br>
              <a:rPr lang="hr-HR" dirty="0"/>
            </a:br>
            <a:r>
              <a:rPr lang="hr-HR" b="1" dirty="0"/>
              <a:t>1.A.2. Radionice za ribarska plovila, opremu i alate</a:t>
            </a:r>
            <a:br>
              <a:rPr lang="hr-HR" dirty="0"/>
            </a:br>
            <a:r>
              <a:rPr lang="hr-HR" sz="3600" dirty="0"/>
              <a:t>iz Lokalne razvojne strategije u ribarstvu LAGUR-a Tramuntana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6458FF4-C2EA-5E40-ED61-30FF5D6BA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899937"/>
            <a:ext cx="11582400" cy="2185553"/>
          </a:xfrm>
        </p:spPr>
        <p:txBody>
          <a:bodyPr rtlCol="0">
            <a:normAutofit/>
          </a:bodyPr>
          <a:lstStyle/>
          <a:p>
            <a:pPr rtl="0"/>
            <a:endParaRPr lang="hr-HR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076873B-7337-1BE5-C628-117A5B295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6096000" cy="457200"/>
          </a:xfrm>
        </p:spPr>
        <p:txBody>
          <a:bodyPr/>
          <a:lstStyle/>
          <a:p>
            <a:pPr algn="l" rtl="0"/>
            <a:r>
              <a:rPr lang="hr-HR" noProof="0" dirty="0">
                <a:solidFill>
                  <a:schemeClr val="tx1"/>
                </a:solidFill>
              </a:rPr>
              <a:t>Rad LAGUR-a Tramuntana sufinanciran je sredstvima Europske unije		</a:t>
            </a:r>
          </a:p>
          <a:p>
            <a:pPr algn="l" rtl="0"/>
            <a:r>
              <a:rPr lang="hr-HR" dirty="0">
                <a:solidFill>
                  <a:schemeClr val="tx1"/>
                </a:solidFill>
              </a:rPr>
              <a:t>i</a:t>
            </a:r>
            <a:r>
              <a:rPr lang="hr-HR" noProof="0" dirty="0">
                <a:solidFill>
                  <a:schemeClr val="tx1"/>
                </a:solidFill>
              </a:rPr>
              <a:t>z Europskog fonda za pomorstvo, ribarstvo i akvakulturu</a:t>
            </a:r>
            <a:r>
              <a:rPr lang="hr-HR" noProof="0" dirty="0"/>
              <a:t>					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1599B17-CAEF-F8E5-23CA-E0D05EEB3D1A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7AC1AD7-8C96-2B66-2E07-89EB1860C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788" y="6154943"/>
            <a:ext cx="3994520" cy="6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POJMOVNIK (Tekst FLAG natječaja)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4096512"/>
          </a:xfrm>
        </p:spPr>
        <p:txBody>
          <a:bodyPr rtlCol="0">
            <a:normAutofit lnSpcReduction="10000"/>
          </a:bodyPr>
          <a:lstStyle/>
          <a:p>
            <a:pPr lvl="0"/>
            <a:r>
              <a:rPr lang="hr-HR" dirty="0"/>
              <a:t>LAGUR – </a:t>
            </a:r>
            <a:r>
              <a:rPr lang="hr-HR" b="1" u="sng" dirty="0"/>
              <a:t>L</a:t>
            </a:r>
            <a:r>
              <a:rPr lang="hr-HR" dirty="0"/>
              <a:t>okalna </a:t>
            </a:r>
            <a:r>
              <a:rPr lang="hr-HR" b="1" u="sng" dirty="0"/>
              <a:t>a</a:t>
            </a:r>
            <a:r>
              <a:rPr lang="hr-HR" dirty="0"/>
              <a:t>kcijska </a:t>
            </a:r>
            <a:r>
              <a:rPr lang="hr-HR" b="1" u="sng" dirty="0"/>
              <a:t>g</a:t>
            </a:r>
            <a:r>
              <a:rPr lang="hr-HR" dirty="0"/>
              <a:t>rupa u </a:t>
            </a:r>
            <a:r>
              <a:rPr lang="hr-HR" b="1" u="sng" dirty="0"/>
              <a:t>r</a:t>
            </a:r>
            <a:r>
              <a:rPr lang="hr-HR" dirty="0"/>
              <a:t>ibarstvu Tramuntana</a:t>
            </a:r>
          </a:p>
          <a:p>
            <a:pPr lvl="0"/>
            <a:r>
              <a:rPr lang="hr-HR" dirty="0"/>
              <a:t>LRSR – </a:t>
            </a:r>
            <a:r>
              <a:rPr lang="hr-HR" b="1" u="sng" dirty="0"/>
              <a:t>L</a:t>
            </a:r>
            <a:r>
              <a:rPr lang="hr-HR" dirty="0"/>
              <a:t>okalna </a:t>
            </a:r>
            <a:r>
              <a:rPr lang="hr-HR" b="1" u="sng" dirty="0"/>
              <a:t>r</a:t>
            </a:r>
            <a:r>
              <a:rPr lang="hr-HR" dirty="0"/>
              <a:t>azvojna </a:t>
            </a:r>
            <a:r>
              <a:rPr lang="hr-HR" b="1" u="sng" dirty="0"/>
              <a:t>s</a:t>
            </a:r>
            <a:r>
              <a:rPr lang="hr-HR" dirty="0"/>
              <a:t>trategija u </a:t>
            </a:r>
            <a:r>
              <a:rPr lang="hr-HR" b="1" u="sng" dirty="0"/>
              <a:t>r</a:t>
            </a:r>
            <a:r>
              <a:rPr lang="hr-HR" dirty="0"/>
              <a:t>ibarstvu LAGUR-a Tramuntana za razdoblje 2021. – 2027.</a:t>
            </a:r>
          </a:p>
          <a:p>
            <a:pPr lvl="0"/>
            <a:r>
              <a:rPr lang="hr-HR" dirty="0" err="1"/>
              <a:t>Ribarstveno</a:t>
            </a:r>
            <a:r>
              <a:rPr lang="hr-HR" dirty="0"/>
              <a:t> područje: Karlobag, Senj, Rab, Lopar, Novalja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Prijava projekta / Nositelj projekta / Projekt </a:t>
            </a:r>
          </a:p>
          <a:p>
            <a:pPr lvl="0"/>
            <a:r>
              <a:rPr lang="hr-HR" dirty="0"/>
              <a:t>Odluka o odabiru (FLAG) / Rješenje o dodjeli (Upravljačko tijelo – UT – Uprava ribarstva)</a:t>
            </a:r>
          </a:p>
          <a:p>
            <a:pPr lvl="0"/>
            <a:r>
              <a:rPr lang="hr-HR" dirty="0"/>
              <a:t>Zahtjev za isplatu (ZZI) / Korisnik / Operacija</a:t>
            </a:r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DC2CB7A-83EF-0ABE-689B-B512AC0D8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5638" y="6154071"/>
            <a:ext cx="3994522" cy="64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7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PREDMET FLAG Natječaja (Tekst-T.3.)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3953808"/>
          </a:xfrm>
        </p:spPr>
        <p:txBody>
          <a:bodyPr rtlCol="0">
            <a:normAutofit fontScale="77500" lnSpcReduction="20000"/>
          </a:bodyPr>
          <a:lstStyle/>
          <a:p>
            <a:pPr marL="109728" lvl="0" indent="0">
              <a:buNone/>
            </a:pPr>
            <a:endParaRPr lang="hr-HR" b="1" dirty="0"/>
          </a:p>
          <a:p>
            <a:pPr lvl="0"/>
            <a:r>
              <a:rPr lang="hr-HR" dirty="0"/>
              <a:t>Predmet FLAG natječaja je dodjela javne potpore za provedbu aktivnosti u okviru odobrene Mjere 1.A.2. Radionice za ribarska plovila, opremu i alate u cilju identificiranja slabosti kao što su zastarjela infrastruktura i nedostatak adekvatnih servisnih prostora, omogućavajući ribarima smanjenje vremena izvan ribolova zbog popravaka. 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Ulaganjem u prihvatljive aktivnosti kao što su oprema za dizanje, spuštanje, izvlačenje i transport plovila, planiraju se stvoriti prostori za servisiranje plovila, opreme i alata. </a:t>
            </a:r>
          </a:p>
          <a:p>
            <a:pPr lvl="0"/>
            <a:endParaRPr lang="hr-HR" dirty="0"/>
          </a:p>
          <a:p>
            <a:pPr lvl="0"/>
            <a:r>
              <a:rPr lang="hr-HR" dirty="0"/>
              <a:t>Mjera 1.A.2. dodatno otvara mogućnost razvoja novog turističkog sadržaja u sklopu radionica, doprinoseći očuvanju i prenošenju zanatskih vještina u ribarskoj industriji, što indirektno doprinosi održivosti lokalne ribarske zajednice</a:t>
            </a:r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0C81FD5-0E7F-7B3C-EDD8-556208AA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282" y="6203232"/>
            <a:ext cx="3365257" cy="5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39878"/>
            <a:ext cx="10972800" cy="1066800"/>
          </a:xfrm>
        </p:spPr>
        <p:txBody>
          <a:bodyPr rtlCol="0"/>
          <a:lstStyle/>
          <a:p>
            <a:pPr rtl="0"/>
            <a:r>
              <a:rPr lang="hr-HR" dirty="0"/>
              <a:t>IZNOS, UDIO I INTENZITET POTPORE (Tekst - T. 11.)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1720645"/>
            <a:ext cx="10972800" cy="4542503"/>
          </a:xfrm>
        </p:spPr>
        <p:txBody>
          <a:bodyPr rtlCol="0">
            <a:normAutofit fontScale="92500" lnSpcReduction="20000"/>
          </a:bodyPr>
          <a:lstStyle/>
          <a:p>
            <a:pPr lvl="0"/>
            <a:r>
              <a:rPr lang="hr-HR" dirty="0"/>
              <a:t>Ukupan iznos raspoloživih sredstava javne potpore za sufinanciranje operacija u okviru Mjere 1.A.2. iznosi </a:t>
            </a:r>
            <a:r>
              <a:rPr lang="hr-HR" b="1" u="sng" dirty="0"/>
              <a:t>890.000,00 € </a:t>
            </a:r>
          </a:p>
          <a:p>
            <a:pPr lvl="1"/>
            <a:r>
              <a:rPr lang="hr-HR" dirty="0"/>
              <a:t>u ovom FLAG natječaju je raspoloživ cjelokupni iznos</a:t>
            </a:r>
          </a:p>
          <a:p>
            <a:pPr lvl="1"/>
            <a:r>
              <a:rPr lang="hr-HR" dirty="0"/>
              <a:t>65:35 (EU:RH)</a:t>
            </a:r>
          </a:p>
          <a:p>
            <a:r>
              <a:rPr lang="hr-HR" b="1" u="sng" dirty="0"/>
              <a:t>Maksimalni iznos potpore po projektu 190.000,00 €</a:t>
            </a:r>
          </a:p>
          <a:p>
            <a:r>
              <a:rPr lang="hr-HR" b="1" u="sng" dirty="0"/>
              <a:t>Osnovni intenzitet javne potpore 50% </a:t>
            </a:r>
            <a:r>
              <a:rPr lang="hr-HR" dirty="0"/>
              <a:t>ukupno prihvatljivih troškova</a:t>
            </a:r>
          </a:p>
          <a:p>
            <a:r>
              <a:rPr lang="hr-HR" b="1" u="sng" dirty="0"/>
              <a:t>Iznimno:</a:t>
            </a:r>
          </a:p>
          <a:p>
            <a:pPr lvl="1"/>
            <a:r>
              <a:rPr lang="hr-HR" b="1" u="sng" dirty="0"/>
              <a:t>Intenzitet javne potpore 100% </a:t>
            </a:r>
            <a:r>
              <a:rPr lang="hr-HR" dirty="0"/>
              <a:t>ukupno prihvatljivih troškova</a:t>
            </a:r>
          </a:p>
          <a:p>
            <a:pPr lvl="3"/>
            <a:r>
              <a:rPr lang="hr-HR" dirty="0"/>
              <a:t>Javno tijelo</a:t>
            </a:r>
          </a:p>
          <a:p>
            <a:pPr lvl="3"/>
            <a:r>
              <a:rPr lang="hr-HR" dirty="0"/>
              <a:t>Zajednički interes</a:t>
            </a:r>
          </a:p>
          <a:p>
            <a:pPr lvl="3"/>
            <a:r>
              <a:rPr lang="hr-HR" dirty="0"/>
              <a:t>Zajednički korisnik </a:t>
            </a:r>
          </a:p>
          <a:p>
            <a:pPr lvl="3"/>
            <a:r>
              <a:rPr lang="hr-HR" dirty="0"/>
              <a:t>Inovativna značajka</a:t>
            </a:r>
          </a:p>
          <a:p>
            <a:pPr lvl="1"/>
            <a:r>
              <a:rPr lang="hr-HR" b="1" u="sng" dirty="0"/>
              <a:t>Intenzitet javne potpore 60% </a:t>
            </a:r>
            <a:r>
              <a:rPr lang="hr-HR" dirty="0"/>
              <a:t>ukupno prihvatljivih troškova</a:t>
            </a:r>
          </a:p>
          <a:p>
            <a:pPr lvl="3"/>
            <a:r>
              <a:rPr lang="hr-HR" dirty="0"/>
              <a:t>Operacije koje provode organizacije ribara ili drugi zajednički korisnici</a:t>
            </a:r>
          </a:p>
          <a:p>
            <a:pPr lvl="1"/>
            <a:endParaRPr lang="hr-HR" dirty="0"/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530149D-58DD-3711-13E1-66292BACF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304" y="6203232"/>
            <a:ext cx="4024018" cy="59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hr-HR" dirty="0"/>
              <a:t>LAGUR / FLAG </a:t>
            </a:r>
            <a:br>
              <a:rPr lang="hr-HR" dirty="0"/>
            </a:br>
            <a:r>
              <a:rPr lang="hr-HR" dirty="0"/>
              <a:t>Tramuntana</a:t>
            </a:r>
          </a:p>
        </p:txBody>
      </p:sp>
      <p:sp>
        <p:nvSpPr>
          <p:cNvPr id="6" name="Rezervirano mjesto za tekst 5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4184073" cy="4206793"/>
          </a:xfrm>
        </p:spPr>
        <p:txBody>
          <a:bodyPr rtlCol="0">
            <a:normAutofit/>
          </a:bodyPr>
          <a:lstStyle/>
          <a:p>
            <a:pPr rtl="0"/>
            <a:r>
              <a:rPr lang="hr-HR" dirty="0"/>
              <a:t>23 akreditirana LAGUR-a u RH</a:t>
            </a:r>
          </a:p>
          <a:p>
            <a:pPr rtl="0"/>
            <a:r>
              <a:rPr lang="hr-HR" dirty="0"/>
              <a:t>Osnovan 16. prosinca 2016.</a:t>
            </a:r>
          </a:p>
          <a:p>
            <a:pPr rtl="0"/>
            <a:r>
              <a:rPr lang="hr-HR" dirty="0"/>
              <a:t>Partnerstvo gospodarskog, civilnog i javnog sektora </a:t>
            </a:r>
          </a:p>
          <a:p>
            <a:pPr rtl="0"/>
            <a:r>
              <a:rPr lang="hr-HR" dirty="0"/>
              <a:t>20 redovnih članova +8 pridruženih</a:t>
            </a:r>
          </a:p>
          <a:p>
            <a:pPr lvl="1"/>
            <a:r>
              <a:rPr lang="hr-HR" dirty="0"/>
              <a:t>9 GSR</a:t>
            </a:r>
          </a:p>
          <a:p>
            <a:pPr lvl="1"/>
            <a:r>
              <a:rPr lang="hr-HR" dirty="0"/>
              <a:t>5 JLS (</a:t>
            </a:r>
            <a:r>
              <a:rPr lang="hr-HR" dirty="0" err="1"/>
              <a:t>ribarstveno</a:t>
            </a:r>
            <a:r>
              <a:rPr lang="hr-HR" dirty="0"/>
              <a:t> područje)</a:t>
            </a:r>
          </a:p>
          <a:p>
            <a:pPr lvl="1"/>
            <a:r>
              <a:rPr lang="hr-HR" dirty="0"/>
              <a:t>6 civilni</a:t>
            </a:r>
          </a:p>
          <a:p>
            <a:pPr marL="109728" indent="0" rtl="0">
              <a:buNone/>
            </a:pPr>
            <a:endParaRPr lang="hr-HR" dirty="0"/>
          </a:p>
          <a:p>
            <a:pPr rtl="0"/>
            <a:r>
              <a:rPr lang="hr-HR" dirty="0">
                <a:hlinkClick r:id="rId3"/>
              </a:rPr>
              <a:t>www.lagur-tramuntana.hr</a:t>
            </a:r>
            <a:endParaRPr lang="hr-HR" dirty="0"/>
          </a:p>
          <a:p>
            <a:pPr rtl="0"/>
            <a:r>
              <a:rPr lang="hr-HR" dirty="0"/>
              <a:t>FB </a:t>
            </a:r>
            <a:r>
              <a:rPr lang="hr-HR" dirty="0">
                <a:hlinkClick r:id="rId4"/>
              </a:rPr>
              <a:t>LAGUR / FLAG Tramuntana</a:t>
            </a:r>
            <a:endParaRPr lang="hr-HR" dirty="0"/>
          </a:p>
          <a:p>
            <a:pPr rtl="0"/>
            <a:r>
              <a:rPr lang="hr-HR" dirty="0"/>
              <a:t>YT </a:t>
            </a:r>
            <a:r>
              <a:rPr lang="hr-HR" dirty="0">
                <a:hlinkClick r:id="rId5"/>
              </a:rPr>
              <a:t>LAGUR Tramuntana</a:t>
            </a:r>
            <a:endParaRPr lang="hr-HR" dirty="0"/>
          </a:p>
          <a:p>
            <a:pPr rtl="0"/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87252AC-73FF-2C57-52CA-7691B4883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2486"/>
            <a:ext cx="4085504" cy="595514"/>
          </a:xfrm>
          <a:prstGeom prst="rect">
            <a:avLst/>
          </a:prstGeom>
        </p:spPr>
      </p:pic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11C3B450-6E10-22DA-9AA2-C01988E627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673" y="241540"/>
            <a:ext cx="7139709" cy="6616460"/>
          </a:xfrm>
        </p:spPr>
      </p:pic>
    </p:spTree>
    <p:extLst>
      <p:ext uri="{BB962C8B-B14F-4D97-AF65-F5344CB8AC3E}">
        <p14:creationId xmlns:p14="http://schemas.microsoft.com/office/powerpoint/2010/main" val="419146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IZNOS, UDIO I INTENZITET POTPORE </a:t>
            </a:r>
            <a:r>
              <a:rPr lang="hr-HR"/>
              <a:t>(Pojmovnik)</a:t>
            </a: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4003892"/>
          </a:xfrm>
        </p:spPr>
        <p:txBody>
          <a:bodyPr rtlCol="0">
            <a:normAutofit fontScale="70000" lnSpcReduction="200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hr-HR" b="1" u="sng" dirty="0"/>
              <a:t> Operaciju provodi korisnik koji je javno tijelo</a:t>
            </a:r>
          </a:p>
          <a:p>
            <a:pPr lvl="1"/>
            <a:r>
              <a:rPr lang="hr-HR" b="1" u="sng" dirty="0"/>
              <a:t>Javno tijelo je državno, regionalno ili lokalno tijelo, javnopravno tijelo ili udruženje koje je osnovalo jedno ili više takvih tijela ili jedno ili više takvih javnopravnih tijela, uključujući:</a:t>
            </a:r>
          </a:p>
          <a:p>
            <a:pPr marL="411480" lvl="1" indent="0">
              <a:buNone/>
            </a:pPr>
            <a:endParaRPr lang="hr-HR" b="1" u="sng" dirty="0"/>
          </a:p>
          <a:p>
            <a:r>
              <a:rPr lang="hr-H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tijela državne i javne uprave </a:t>
            </a:r>
          </a:p>
          <a:p>
            <a:r>
              <a:rPr lang="pl-PL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(tijela) jedinica lokalne i područne (regionalne) samouprave </a:t>
            </a:r>
          </a:p>
          <a:p>
            <a:r>
              <a:rPr lang="hr-H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tijela koja je osnovala država ili jedinice lokalne i područne (regionalne) samouprave, uključujući ustanove </a:t>
            </a:r>
          </a:p>
          <a:p>
            <a:r>
              <a:rPr lang="hr-H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tijela koja su uspostavljena posebno u svrhu zadovoljavanja potreba u općem interesu, a nisu industrijske ili trgovačke naravi, imaju pravnu osobnost i većim dijelom financira ih država, regionalna ili lokalna tijela ili druga javnopravna tijela ili su podložna upravljačkom nadzoru od strane tih tijela ili imaju upravni, upraviteljski ili nadzorni odbor, a više od polovice članova tih odbora imenovala je država, regionalna ili lokalna tijela ili druga javnopravna tijela </a:t>
            </a:r>
          </a:p>
          <a:p>
            <a:r>
              <a:rPr lang="hr-H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pravne osobe koje imaju javne ovlasti ili obavljaju javnu službu</a:t>
            </a:r>
          </a:p>
          <a:p>
            <a:pPr marL="411480" lvl="1" indent="0">
              <a:buNone/>
            </a:pPr>
            <a:endParaRPr lang="hr-HR" dirty="0"/>
          </a:p>
          <a:p>
            <a:pPr lvl="0"/>
            <a:endParaRPr lang="hr-HR" dirty="0"/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60DCA63-4562-BB35-38FE-C0880D047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4296" y="6088490"/>
            <a:ext cx="4053515" cy="72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5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468A52-BCDC-E96F-01BA-A0356E495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2" y="1620159"/>
            <a:ext cx="10972800" cy="43251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„Operacija je od zajedničkog interesa”</a:t>
            </a:r>
          </a:p>
          <a:p>
            <a:pPr marL="109728" indent="0">
              <a:buNone/>
            </a:pPr>
            <a:endParaRPr lang="hr-HR" dirty="0"/>
          </a:p>
          <a:p>
            <a:r>
              <a:rPr lang="hr-HR" dirty="0"/>
              <a:t>Zajednički interes se odnosi na opći (zajednički) interes članova organizacije, grupe dionika ili šire javnosti na </a:t>
            </a:r>
            <a:r>
              <a:rPr lang="hr-HR" dirty="0" err="1"/>
              <a:t>ribarstvenom</a:t>
            </a:r>
            <a:r>
              <a:rPr lang="hr-HR" dirty="0"/>
              <a:t> području te ne podrazumijeva zbroj pojedinačnih interesa uključenih dionika.</a:t>
            </a:r>
          </a:p>
          <a:p>
            <a:r>
              <a:rPr lang="hr-HR" dirty="0"/>
              <a:t>Operacija koja obuhvaća aktivnosti koje su u pojedinačnom interesu pojedinačnih dionika uključenih u operaciju se ne smatra operacijom u zajedničkom interesu</a:t>
            </a:r>
          </a:p>
        </p:txBody>
      </p:sp>
    </p:spTree>
    <p:extLst>
      <p:ext uri="{BB962C8B-B14F-4D97-AF65-F5344CB8AC3E}">
        <p14:creationId xmlns:p14="http://schemas.microsoft.com/office/powerpoint/2010/main" val="24064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DCB053-8AE8-9771-6C92-F08E90EA4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8720"/>
            <a:ext cx="10972800" cy="538581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„Operacija ima zajedničkog korisnika”</a:t>
            </a:r>
          </a:p>
          <a:p>
            <a:r>
              <a:rPr lang="hr-HR" dirty="0"/>
              <a:t>Zajednički korisnik je organizacija sa pravnom osobnošću koja zastupa interese svojih članova, grupe dionika ili javnosti u cjelini (npr. udruga, zadruga, neprofitna organizacija i slična organizacija) osnovana po posebnoj zakonskoj regulativi, posebnim propisima i dr., kojom se uređuju ustroj i djelovanje tog oblika udruživanja koja provodi zajedničku operaciju. </a:t>
            </a:r>
          </a:p>
          <a:p>
            <a:r>
              <a:rPr lang="hr-HR" dirty="0"/>
              <a:t>Operacija kojoj je korisnik (nositelj projekta) zajednički korisnik, ali operacija obuhvaća aktivnosti koje su u pojedinačnom interesu pojedinačnih članova zajedničkog korisnika se ne smatra operacijom koja ima zajedničkog korisnika.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067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51D182-D050-F358-B023-C7D22571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9848"/>
            <a:ext cx="10972800" cy="55046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„Operacija ima inovativne značajke, ako je to primjereno, na lokalnoj razini te osigurava javni pristup svojim rezultatima”</a:t>
            </a:r>
          </a:p>
          <a:p>
            <a:pPr>
              <a:buFont typeface="Wingdings" panose="05000000000000000000" pitchFamily="2" charset="2"/>
              <a:buChar char="q"/>
            </a:pPr>
            <a:endParaRPr lang="hr-HR" dirty="0"/>
          </a:p>
          <a:p>
            <a:r>
              <a:rPr lang="hr-HR" dirty="0"/>
              <a:t>Inovativne značajke odnose se na inovacijske aktivnosti koje podrazumijevaju uvođenje na tržište ili u upotrebu novog ili poboljšanog proizvoda/usluge ili procesa (ili njihove kombinacije). </a:t>
            </a:r>
          </a:p>
          <a:p>
            <a:r>
              <a:rPr lang="hr-HR" dirty="0"/>
              <a:t>Novi proizvod/usluga ili proces podrazumijeva proizvod/uslugu ili proces koji je nositelj projekta po prvi put uveo na tržište ili uveo u upotrebu. </a:t>
            </a:r>
          </a:p>
          <a:p>
            <a:r>
              <a:rPr lang="hr-HR" dirty="0"/>
              <a:t>Poboljšani proizvod/usluga ili proces podrazumijeva proizvod/uslugu ili proces koji se značajno razlikuje od prijašnjih proizvoda/usluga ili procesa nositelja projekta.</a:t>
            </a:r>
          </a:p>
          <a:p>
            <a:r>
              <a:rPr lang="hr-HR" dirty="0"/>
              <a:t>Osiguravanje javnog pristupa rezultatima operacije podrazumijeva omogućavanje široj javnosti fizičkog pristupa rezultatima operacije, kao i pristupa informacijama o rezultatima te operacije.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11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PRIHVATLJIVI NOSITELJI PROJEKTA (Tekst – T.5.)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3465576"/>
          </a:xfrm>
        </p:spPr>
        <p:txBody>
          <a:bodyPr rtlCol="0">
            <a:normAutofit/>
          </a:bodyPr>
          <a:lstStyle/>
          <a:p>
            <a:pPr marL="109728" lvl="0" indent="0" fontAlgn="base">
              <a:buNone/>
            </a:pPr>
            <a:endParaRPr lang="hr-HR" dirty="0"/>
          </a:p>
          <a:p>
            <a:pPr lvl="0" fontAlgn="base"/>
            <a:r>
              <a:rPr lang="hr-HR" dirty="0"/>
              <a:t>Fizičke i pravne osobe u rangu mikro i malih poduzeća sukladno definiciji u Preporuci Komisije 2003/361/EZ</a:t>
            </a:r>
          </a:p>
          <a:p>
            <a:pPr lvl="0" fontAlgn="base"/>
            <a:r>
              <a:rPr lang="hr-HR" dirty="0"/>
              <a:t> JLS</a:t>
            </a:r>
          </a:p>
          <a:p>
            <a:pPr lvl="0" fontAlgn="base"/>
            <a:r>
              <a:rPr lang="hr-HR" dirty="0"/>
              <a:t>Županijska lučka uprava</a:t>
            </a:r>
          </a:p>
          <a:p>
            <a:pPr lvl="0"/>
            <a:endParaRPr lang="hr-HR" dirty="0"/>
          </a:p>
          <a:p>
            <a:pPr marL="109728" lvl="0" indent="0">
              <a:buNone/>
            </a:pPr>
            <a:endParaRPr lang="hr-HR" dirty="0"/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E6D0BC4-36DA-FE36-CF98-46F8090B9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722" y="6118215"/>
            <a:ext cx="4127257" cy="68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8971" y="751114"/>
            <a:ext cx="10972800" cy="1066800"/>
          </a:xfrm>
        </p:spPr>
        <p:txBody>
          <a:bodyPr rtlCol="0"/>
          <a:lstStyle/>
          <a:p>
            <a:pPr rtl="0"/>
            <a:r>
              <a:rPr lang="hr-HR" dirty="0"/>
              <a:t>PRIHVATLJIVI NOSITELJI PROJEKTA (Tekst – T.5. i T.6.)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1817914"/>
            <a:ext cx="10972800" cy="4441253"/>
          </a:xfrm>
        </p:spPr>
        <p:txBody>
          <a:bodyPr rtlCol="0">
            <a:normAutofit fontScale="92500" lnSpcReduction="10000"/>
          </a:bodyPr>
          <a:lstStyle/>
          <a:p>
            <a:pPr lvl="0"/>
            <a:r>
              <a:rPr lang="hr-HR" dirty="0"/>
              <a:t>Sjedište / prebivalište na </a:t>
            </a:r>
            <a:r>
              <a:rPr lang="hr-HR" dirty="0" err="1"/>
              <a:t>ribarstvenom</a:t>
            </a:r>
            <a:r>
              <a:rPr lang="hr-HR" dirty="0"/>
              <a:t> području</a:t>
            </a:r>
          </a:p>
          <a:p>
            <a:pPr lvl="0"/>
            <a:r>
              <a:rPr lang="hr-HR" dirty="0"/>
              <a:t>Podmirene obveze prema državnom proračunu </a:t>
            </a:r>
          </a:p>
          <a:p>
            <a:pPr lvl="0"/>
            <a:r>
              <a:rPr lang="hr-HR" dirty="0"/>
              <a:t>Ne smiju imati utvrđene prekršaje </a:t>
            </a:r>
          </a:p>
          <a:p>
            <a:pPr lvl="0"/>
            <a:r>
              <a:rPr lang="hr-HR" dirty="0"/>
              <a:t>Poštivanje pravila nabave (ZOJN ili Pravila i upute za nositelje projekata za provedbu nabave u okviru provedbe LRSR)</a:t>
            </a:r>
          </a:p>
          <a:p>
            <a:pPr lvl="0"/>
            <a:r>
              <a:rPr lang="hr-HR" dirty="0"/>
              <a:t>Nepostojanje sukoba interesa s izvođačima radova i/ili ponuditeljima/dobavljačima roba i/ili usluga koji su predmet ulaganja </a:t>
            </a:r>
          </a:p>
          <a:p>
            <a:pPr lvl="0"/>
            <a:r>
              <a:rPr lang="hr-HR" dirty="0"/>
              <a:t>Trajnu materijalnu imovinu koja je predmet potpore ne smije prodati, koristiti protivno svrsi za koju je namijenjena, dati u najam ili dati na bilo koje drugo raspolaganje i korištenje drugim pravnim ili fizičkim osobama najmanje pet godina od zadnje primljene uplate financijskih sredstava</a:t>
            </a:r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109728" lvl="0" indent="0">
              <a:buNone/>
            </a:pPr>
            <a:endParaRPr lang="hr-HR" dirty="0"/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F9B9827-E2FF-3892-D66C-7C1C5F74A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264" y="6224143"/>
            <a:ext cx="3620896" cy="59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9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631975"/>
            <a:ext cx="10972800" cy="1066800"/>
          </a:xfrm>
        </p:spPr>
        <p:txBody>
          <a:bodyPr rtlCol="0"/>
          <a:lstStyle/>
          <a:p>
            <a:pPr rtl="0"/>
            <a:r>
              <a:rPr lang="hr-HR" dirty="0"/>
              <a:t>PRIHVATLJIVE AKTIVNOSTI (Tekst-T.4.)</a:t>
            </a:r>
          </a:p>
        </p:txBody>
      </p:sp>
      <p:graphicFrame>
        <p:nvGraphicFramePr>
          <p:cNvPr id="7" name="Tablica 7">
            <a:extLst>
              <a:ext uri="{FF2B5EF4-FFF2-40B4-BE49-F238E27FC236}">
                <a16:creationId xmlns:a16="http://schemas.microsoft.com/office/drawing/2014/main" id="{F1B8C96A-A723-4182-8DFB-EDEF44549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7923680"/>
              </p:ext>
            </p:extLst>
          </p:nvPr>
        </p:nvGraphicFramePr>
        <p:xfrm>
          <a:off x="223345" y="2122840"/>
          <a:ext cx="11745310" cy="33670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0102">
                  <a:extLst>
                    <a:ext uri="{9D8B030D-6E8A-4147-A177-3AD203B41FA5}">
                      <a16:colId xmlns:a16="http://schemas.microsoft.com/office/drawing/2014/main" val="1392981240"/>
                    </a:ext>
                  </a:extLst>
                </a:gridCol>
                <a:gridCol w="10545208">
                  <a:extLst>
                    <a:ext uri="{9D8B030D-6E8A-4147-A177-3AD203B41FA5}">
                      <a16:colId xmlns:a16="http://schemas.microsoft.com/office/drawing/2014/main" val="325699021"/>
                    </a:ext>
                  </a:extLst>
                </a:gridCol>
              </a:tblGrid>
              <a:tr h="837176">
                <a:tc>
                  <a:txBody>
                    <a:bodyPr/>
                    <a:lstStyle/>
                    <a:p>
                      <a:r>
                        <a:rPr lang="hr-HR" sz="2200" b="0" dirty="0"/>
                        <a:t>1.A.2. </a:t>
                      </a:r>
                      <a:r>
                        <a:rPr lang="hr-HR" sz="22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Izgradnja i/ili rekonstrukcija i/ili adaptacija </a:t>
                      </a:r>
                      <a:r>
                        <a:rPr kumimoji="0" lang="hr-HR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prostora za servis i/ili skladištenje plovila i/ili ribarske opreme i/ili alata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066540"/>
                  </a:ext>
                </a:extLst>
              </a:tr>
              <a:tr h="6033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0" dirty="0"/>
                        <a:t>1.A.2. </a:t>
                      </a:r>
                      <a:r>
                        <a:rPr kumimoji="0" lang="hr-HR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Nabava </a:t>
                      </a:r>
                      <a:r>
                        <a:rPr kumimoji="0" lang="hr-HR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opreme za servisiranje i/ili održavanje </a:t>
                      </a:r>
                      <a:r>
                        <a:rPr kumimoji="0" lang="hr-H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plovila i/ili ribarske opreme i/ili alata, udovoljavanju uvjeta rada ili slično.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433069"/>
                  </a:ext>
                </a:extLst>
              </a:tr>
              <a:tr h="6052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0" dirty="0"/>
                        <a:t>1.A.2. </a:t>
                      </a:r>
                      <a:r>
                        <a:rPr kumimoji="0" lang="hr-HR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Ulaganja u </a:t>
                      </a:r>
                      <a:r>
                        <a:rPr kumimoji="0" lang="hr-HR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građenje i/ili rekonstrukciju i/ili nabavu i/ili opremanje </a:t>
                      </a:r>
                      <a:r>
                        <a:rPr kumimoji="0" lang="hr-H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prostora/objekata privezišta, </a:t>
                      </a:r>
                      <a:r>
                        <a:rPr kumimoji="0" lang="hr-HR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istezališta</a:t>
                      </a:r>
                      <a:r>
                        <a:rPr kumimoji="0" lang="hr-H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lučica i gatova uključujući specijalizirane dizalice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953977"/>
                  </a:ext>
                </a:extLst>
              </a:tr>
              <a:tr h="302647">
                <a:tc>
                  <a:txBody>
                    <a:bodyPr/>
                    <a:lstStyle/>
                    <a:p>
                      <a:r>
                        <a:rPr lang="hr-HR" sz="2200" b="0" dirty="0"/>
                        <a:t>1.A.2. </a:t>
                      </a:r>
                      <a:r>
                        <a:rPr lang="hr-HR" sz="22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Nabava i/ili montaža i/ili ugradnja opreme za dizanje i/ili spuštanje i/ili izvlačenje </a:t>
                      </a:r>
                      <a:r>
                        <a:rPr kumimoji="0" lang="hr-H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plovila, odnosno ulaganja u takvu opremu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966977"/>
                  </a:ext>
                </a:extLst>
              </a:tr>
              <a:tr h="302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b="0" dirty="0"/>
                        <a:t>1.A.2. </a:t>
                      </a:r>
                      <a:r>
                        <a:rPr kumimoji="0" lang="hr-HR" sz="2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hr-HR" sz="2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Nabava i/ili ulaganja </a:t>
                      </a:r>
                      <a:r>
                        <a:rPr kumimoji="0" lang="hr-H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 opremu za transport plovila i/ili ribarske opreme i/ili alata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05336"/>
                  </a:ext>
                </a:extLst>
              </a:tr>
            </a:tbl>
          </a:graphicData>
        </a:graphic>
      </p:graphicFrame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C6D05C2-623D-5800-7D07-C5ECE35EC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343" y="6183567"/>
            <a:ext cx="3670057" cy="61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589311"/>
            <a:ext cx="10972800" cy="1066800"/>
          </a:xfrm>
        </p:spPr>
        <p:txBody>
          <a:bodyPr rtlCol="0"/>
          <a:lstStyle/>
          <a:p>
            <a:pPr rtl="0"/>
            <a:r>
              <a:rPr lang="hr-HR" dirty="0"/>
              <a:t>PRIHVATLJIVE AKTIVNOSTI(Tekst-T.4.)</a:t>
            </a:r>
          </a:p>
        </p:txBody>
      </p:sp>
      <p:graphicFrame>
        <p:nvGraphicFramePr>
          <p:cNvPr id="7" name="Tablica 7">
            <a:extLst>
              <a:ext uri="{FF2B5EF4-FFF2-40B4-BE49-F238E27FC236}">
                <a16:creationId xmlns:a16="http://schemas.microsoft.com/office/drawing/2014/main" id="{F1B8C96A-A723-4182-8DFB-EDEF44549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367727"/>
              </p:ext>
            </p:extLst>
          </p:nvPr>
        </p:nvGraphicFramePr>
        <p:xfrm>
          <a:off x="223345" y="1991620"/>
          <a:ext cx="11745310" cy="20025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1926">
                  <a:extLst>
                    <a:ext uri="{9D8B030D-6E8A-4147-A177-3AD203B41FA5}">
                      <a16:colId xmlns:a16="http://schemas.microsoft.com/office/drawing/2014/main" val="1392981240"/>
                    </a:ext>
                  </a:extLst>
                </a:gridCol>
                <a:gridCol w="10613384">
                  <a:extLst>
                    <a:ext uri="{9D8B030D-6E8A-4147-A177-3AD203B41FA5}">
                      <a16:colId xmlns:a16="http://schemas.microsoft.com/office/drawing/2014/main" val="325699021"/>
                    </a:ext>
                  </a:extLst>
                </a:gridCol>
              </a:tblGrid>
              <a:tr h="9966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000" b="0" dirty="0"/>
                        <a:t>1.A.2. </a:t>
                      </a:r>
                      <a:r>
                        <a:rPr kumimoji="0" lang="hr-H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</a:p>
                    <a:p>
                      <a:endParaRPr lang="hr-H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Ulaganja povezana sa razvojem integriranog turističkog sadržaja i prilagodbom objekta za pristup posjetiteljima.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066540"/>
                  </a:ext>
                </a:extLst>
              </a:tr>
              <a:tr h="479763">
                <a:tc>
                  <a:txBody>
                    <a:bodyPr/>
                    <a:lstStyle/>
                    <a:p>
                      <a:r>
                        <a:rPr lang="hr-HR" sz="2000" b="0" dirty="0"/>
                        <a:t>1.A.2. </a:t>
                      </a:r>
                      <a:r>
                        <a:rPr lang="hr-HR" sz="20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r-HR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Ulaganja u marketinške aktivnosti (komunikacijski i/ili marketinški plan, dizajn, lektoriranje, prijevod, logo, izrada foto i video materijala, izrada promidžbenog materijala, nastupi na sajmovima/manifestacijama i slično.)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433069"/>
                  </a:ext>
                </a:extLst>
              </a:tr>
            </a:tbl>
          </a:graphicData>
        </a:graphic>
      </p:graphicFrame>
      <p:graphicFrame>
        <p:nvGraphicFramePr>
          <p:cNvPr id="3" name="Tablica 2">
            <a:extLst>
              <a:ext uri="{FF2B5EF4-FFF2-40B4-BE49-F238E27FC236}">
                <a16:creationId xmlns:a16="http://schemas.microsoft.com/office/drawing/2014/main" id="{265C392A-0DA2-3132-290D-CC85A690A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468243"/>
              </p:ext>
            </p:extLst>
          </p:nvPr>
        </p:nvGraphicFramePr>
        <p:xfrm>
          <a:off x="223344" y="3994135"/>
          <a:ext cx="11745309" cy="16828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202333">
                  <a:extLst>
                    <a:ext uri="{9D8B030D-6E8A-4147-A177-3AD203B41FA5}">
                      <a16:colId xmlns:a16="http://schemas.microsoft.com/office/drawing/2014/main" val="4007213010"/>
                    </a:ext>
                  </a:extLst>
                </a:gridCol>
                <a:gridCol w="10542976">
                  <a:extLst>
                    <a:ext uri="{9D8B030D-6E8A-4147-A177-3AD203B41FA5}">
                      <a16:colId xmlns:a16="http://schemas.microsoft.com/office/drawing/2014/main" val="1994114884"/>
                    </a:ext>
                  </a:extLst>
                </a:gridCol>
              </a:tblGrid>
              <a:tr h="843336">
                <a:tc>
                  <a:txBody>
                    <a:bodyPr/>
                    <a:lstStyle/>
                    <a:p>
                      <a:pPr marL="457200" indent="-226695" algn="l">
                        <a:lnSpc>
                          <a:spcPct val="115000"/>
                        </a:lnSpc>
                        <a:spcAft>
                          <a:spcPts val="240"/>
                        </a:spcAft>
                        <a:buNone/>
                      </a:pPr>
                      <a:r>
                        <a:rPr lang="hr-HR" sz="1800" b="0" dirty="0">
                          <a:effectLst/>
                        </a:rPr>
                        <a:t>1.A.2. </a:t>
                      </a:r>
                      <a:r>
                        <a:rPr lang="hr-HR" sz="1800" dirty="0">
                          <a:effectLst/>
                        </a:rPr>
                        <a:t>h.</a:t>
                      </a:r>
                      <a:endParaRPr lang="hr-HR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226695" algn="just" fontAlgn="base">
                        <a:lnSpc>
                          <a:spcPct val="115000"/>
                        </a:lnSpc>
                        <a:spcAft>
                          <a:spcPts val="240"/>
                        </a:spcAft>
                        <a:buNone/>
                      </a:pPr>
                      <a:r>
                        <a:rPr lang="hr-HR" sz="2000" b="0" dirty="0">
                          <a:effectLst/>
                        </a:rPr>
                        <a:t>Ulaganja u OIE</a:t>
                      </a:r>
                      <a:endParaRPr lang="hr-HR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879580"/>
                  </a:ext>
                </a:extLst>
              </a:tr>
              <a:tr h="839539">
                <a:tc>
                  <a:txBody>
                    <a:bodyPr/>
                    <a:lstStyle/>
                    <a:p>
                      <a:pPr marL="457200" indent="-226695" algn="just">
                        <a:lnSpc>
                          <a:spcPct val="115000"/>
                        </a:lnSpc>
                        <a:spcAft>
                          <a:spcPts val="240"/>
                        </a:spcAft>
                        <a:buNone/>
                      </a:pPr>
                      <a:r>
                        <a:rPr lang="hr-HR" sz="2000" b="0" dirty="0">
                          <a:effectLst/>
                        </a:rPr>
                        <a:t>1.A.2</a:t>
                      </a:r>
                      <a:r>
                        <a:rPr lang="hr-HR" sz="2000" dirty="0">
                          <a:effectLst/>
                        </a:rPr>
                        <a:t>. i.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695" indent="-226695" algn="just" fontAlgn="base">
                        <a:lnSpc>
                          <a:spcPct val="115000"/>
                        </a:lnSpc>
                        <a:spcAft>
                          <a:spcPts val="240"/>
                        </a:spcAft>
                        <a:buNone/>
                      </a:pPr>
                      <a:r>
                        <a:rPr lang="hr-HR" sz="2000" dirty="0">
                          <a:effectLst/>
                        </a:rPr>
                        <a:t>Opći troškovi </a:t>
                      </a:r>
                      <a:endParaRPr lang="hr-HR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3873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7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8258" y="848033"/>
            <a:ext cx="10972800" cy="843116"/>
          </a:xfrm>
        </p:spPr>
        <p:txBody>
          <a:bodyPr rtlCol="0"/>
          <a:lstStyle/>
          <a:p>
            <a:pPr rtl="0"/>
            <a:r>
              <a:rPr lang="hr-HR" dirty="0"/>
              <a:t>PRIHVATLJIVI TROŠKOVI (Tekst – T.7.)</a:t>
            </a:r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4660E8B-7929-8BAE-3E95-0268DF3B4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91" y="6125497"/>
            <a:ext cx="3502909" cy="668730"/>
          </a:xfrm>
          <a:prstGeom prst="rect">
            <a:avLst/>
          </a:prstGeom>
        </p:spPr>
      </p:pic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A77DE558-6305-3893-77EC-8BB2379E1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48465"/>
            <a:ext cx="10972800" cy="4497471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Moraju biti povezani s projektom kojim su obuhvaćeni sukladno FLAG natječaju</a:t>
            </a:r>
          </a:p>
          <a:p>
            <a:r>
              <a:rPr lang="hr-HR" dirty="0"/>
              <a:t>Moraju nastati na teret nositelja projekta, odnosno partnera ako je primjenjivo, i biti plaćeni u razdoblju prihvatljivosti troškova sukladnog ovome FLAG natječaju</a:t>
            </a:r>
          </a:p>
          <a:p>
            <a:r>
              <a:rPr lang="hr-HR" dirty="0"/>
              <a:t>Moraju biti usklađeni sa pravilima nabave</a:t>
            </a:r>
          </a:p>
          <a:p>
            <a:r>
              <a:rPr lang="hr-HR" dirty="0"/>
              <a:t>Ne smiju biti financirani drugim javnim doprinosima odnosno ne smiju biti dvostruko financirani</a:t>
            </a:r>
          </a:p>
          <a:p>
            <a:r>
              <a:rPr lang="hr-HR" dirty="0"/>
              <a:t>Prihvatljivi su troškovi nastali na teret nositelja projekta i plaćeni u razdoblju od </a:t>
            </a:r>
            <a:r>
              <a:rPr lang="hr-HR" b="1" dirty="0">
                <a:solidFill>
                  <a:srgbClr val="FF0000"/>
                </a:solidFill>
              </a:rPr>
              <a:t>19.12.2023. </a:t>
            </a:r>
            <a:r>
              <a:rPr lang="hr-HR" dirty="0"/>
              <a:t>pa do isteka krajnjeg roka za podnošenja Zahtjeva za isplatu Upravljačkom tijelu </a:t>
            </a:r>
          </a:p>
          <a:p>
            <a:r>
              <a:rPr lang="hr-HR" dirty="0"/>
              <a:t>Prihvatljivi troškovi se priznaju u iznosu stvarno nastalih izdataka u skladu s financijskom i ostalom popratnom dokumentacijom</a:t>
            </a:r>
          </a:p>
        </p:txBody>
      </p:sp>
    </p:spTree>
    <p:extLst>
      <p:ext uri="{BB962C8B-B14F-4D97-AF65-F5344CB8AC3E}">
        <p14:creationId xmlns:p14="http://schemas.microsoft.com/office/powerpoint/2010/main" val="33646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8258" y="857865"/>
            <a:ext cx="10972800" cy="764458"/>
          </a:xfrm>
        </p:spPr>
        <p:txBody>
          <a:bodyPr rtlCol="0"/>
          <a:lstStyle/>
          <a:p>
            <a:pPr rtl="0"/>
            <a:r>
              <a:rPr lang="hr-HR" dirty="0"/>
              <a:t>NEPRIHVATLJIVI TROŠKOVI (Tekst – T.8.)</a:t>
            </a:r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4318F50-D84F-FF30-93EA-9E3024329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108" y="6232729"/>
            <a:ext cx="3276767" cy="570407"/>
          </a:xfrm>
          <a:prstGeom prst="rect">
            <a:avLst/>
          </a:prstGeom>
        </p:spPr>
      </p:pic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845F5EEA-AB4C-8754-1B4F-10E5DCC0D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492"/>
            <a:ext cx="10972800" cy="4542237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Kamata na dug, s iznimkom u odnosu na bespovratna sredstva dana u obliku subvencija kamatne stope ili subvencija naknada za jamstvo;</a:t>
            </a:r>
          </a:p>
          <a:p>
            <a:r>
              <a:rPr lang="hr-HR" dirty="0"/>
              <a:t>Kupnja zemljišta u iznosu koji premašuje 10% ukupnih prihvatljivih troškova projekta;</a:t>
            </a:r>
          </a:p>
          <a:p>
            <a:r>
              <a:rPr lang="hr-HR" dirty="0"/>
              <a:t>Porez na dodanu vrijednost (u daljnjem tekstu: PDV), osim ako nije povrativ u okviru nacionalnog zakonodavstva o PDV-u;</a:t>
            </a:r>
          </a:p>
          <a:p>
            <a:r>
              <a:rPr lang="hr-HR" dirty="0"/>
              <a:t>Drugi porezi, naknade i doprinosi;</a:t>
            </a:r>
          </a:p>
          <a:p>
            <a:r>
              <a:rPr lang="hr-HR" dirty="0"/>
              <a:t>Potrošni materijal, osim potrošnog materijala koji je nužan za provedbu projekta i njegov je sastavni dio;</a:t>
            </a:r>
          </a:p>
          <a:p>
            <a:r>
              <a:rPr lang="hr-HR" dirty="0"/>
              <a:t>Troškovi kamata i tečajnih razlika, refinanciranja kamata i amortizacije;</a:t>
            </a:r>
          </a:p>
          <a:p>
            <a:r>
              <a:rPr lang="hr-HR" dirty="0"/>
              <a:t>Carinske i uvozne pristojbe i sve ostale naknade;</a:t>
            </a:r>
          </a:p>
          <a:p>
            <a:r>
              <a:rPr lang="hr-HR" dirty="0"/>
              <a:t>Bankovni troškovi, troškovi jamstava i slične naknade;</a:t>
            </a:r>
          </a:p>
          <a:p>
            <a:r>
              <a:rPr lang="hr-HR" dirty="0"/>
              <a:t>Troškovi pretvaranja, naknade i tečajni troškovi vezani uz račune u stranim valutama, kao i drugi isključivo financijski izdaci;</a:t>
            </a:r>
          </a:p>
          <a:p>
            <a:r>
              <a:rPr lang="hr-HR" dirty="0"/>
              <a:t>Administrativne i upravne pristojbe;</a:t>
            </a:r>
          </a:p>
        </p:txBody>
      </p:sp>
    </p:spTree>
    <p:extLst>
      <p:ext uri="{BB962C8B-B14F-4D97-AF65-F5344CB8AC3E}">
        <p14:creationId xmlns:p14="http://schemas.microsoft.com/office/powerpoint/2010/main" val="7818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C11BE5-2396-230B-E9C8-6202703D3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95" y="1597158"/>
            <a:ext cx="11277600" cy="1470025"/>
          </a:xfrm>
        </p:spPr>
        <p:txBody>
          <a:bodyPr>
            <a:normAutofit fontScale="90000"/>
          </a:bodyPr>
          <a:lstStyle/>
          <a:p>
            <a:r>
              <a:rPr lang="hr-HR" b="1" dirty="0"/>
              <a:t>Provedba Lokalne razvojne strategije u ribarstvu LAGUR-a Tramuntana za razdoblje 2014. – 2020.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2A96196-CB1A-7508-CC46-B016D31D0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7" y="5537841"/>
            <a:ext cx="84296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9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D4856-60F6-F446-8805-6B90DE2EE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E86FF53-3BD9-FAD1-8905-BD1C8491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857865"/>
            <a:ext cx="10972800" cy="764458"/>
          </a:xfrm>
        </p:spPr>
        <p:txBody>
          <a:bodyPr rtlCol="0"/>
          <a:lstStyle/>
          <a:p>
            <a:pPr rtl="0"/>
            <a:r>
              <a:rPr lang="hr-HR"/>
              <a:t>NEPRIHVATLJIVI TROŠKOVI (Tekst – T.8.)</a:t>
            </a:r>
            <a:endParaRPr lang="hr-HR" dirty="0"/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CDF0BCF-4E98-467B-9D61-1033D3C581CB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 LAGUR-a Tramuntana sufinanciran je sredstvima Europske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0807587-65C3-ACC5-64C5-E0CA6E0BBB36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 1.A.2.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5D2C8EF-CF49-984E-108E-4A0D9A936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108" y="6232729"/>
            <a:ext cx="3276767" cy="570407"/>
          </a:xfrm>
          <a:prstGeom prst="rect">
            <a:avLst/>
          </a:prstGeom>
        </p:spPr>
      </p:pic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A69121AB-9411-AD0F-E00D-BE4CF6C3B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492"/>
            <a:ext cx="10972800" cy="4655444"/>
          </a:xfrm>
        </p:spPr>
        <p:txBody>
          <a:bodyPr>
            <a:normAutofit fontScale="70000" lnSpcReduction="20000"/>
          </a:bodyPr>
          <a:lstStyle/>
          <a:p>
            <a:r>
              <a:rPr lang="hr-HR" dirty="0"/>
              <a:t>Plaćanja u gotovini;</a:t>
            </a:r>
          </a:p>
          <a:p>
            <a:r>
              <a:rPr lang="hr-HR" dirty="0"/>
              <a:t>Doprinosi u naravi i plaćanja putem robne razmjene;</a:t>
            </a:r>
          </a:p>
          <a:p>
            <a:r>
              <a:rPr lang="hr-HR" dirty="0"/>
              <a:t>Troškovi vlastitog rada, osim troškova osoblja ako je primjenjivo za projekt;</a:t>
            </a:r>
          </a:p>
          <a:p>
            <a:r>
              <a:rPr lang="hr-HR" dirty="0"/>
              <a:t>Troškovi sufinancirani kroz financijski i/ili operativni leasing;</a:t>
            </a:r>
          </a:p>
          <a:p>
            <a:r>
              <a:rPr lang="hr-HR" dirty="0"/>
              <a:t>Troškovi održavanja, osim ako se odnose na održavanje predmeta potpore u okviru ovog FLAG natječaja;</a:t>
            </a:r>
          </a:p>
          <a:p>
            <a:r>
              <a:rPr lang="hr-HR" dirty="0"/>
              <a:t>Troškovi najma, osim troška najma koji je nužan za provedbu projekta i njegov je sastavni dio;</a:t>
            </a:r>
          </a:p>
          <a:p>
            <a:r>
              <a:rPr lang="hr-HR" dirty="0"/>
              <a:t>U slučaju izgradnje/rekonstrukcije, troškovnikom nepredviđeni troškovi;</a:t>
            </a:r>
          </a:p>
          <a:p>
            <a:r>
              <a:rPr lang="hr-HR" dirty="0"/>
              <a:t>Rabljeni strojevi, rabljena oprema, rabljeni uređaji, rabljeni materijali, rabljena specijalizirana vozila, rabljeni instrumenti, kao i svi rabljeni sastavni dijelovi naprijed navedenog;</a:t>
            </a:r>
          </a:p>
          <a:p>
            <a:r>
              <a:rPr lang="hr-HR" dirty="0"/>
              <a:t>Troškovi kupnje vozila, te kupnje, izgradnje ili uvoza ribarskih te drugih plovila, izuzev vozila i plovila za potrebe provedbe aktivnosti 1.A.2. d. i 1.A.2. e., uz poštovanje ostalih odredbi točke 7. i 8. ovog FLAG natječaja.</a:t>
            </a:r>
          </a:p>
          <a:p>
            <a:r>
              <a:rPr lang="hr-HR" dirty="0"/>
              <a:t>Troškovi kupnje rezervnih dijelova, popravaka i servisiranja;</a:t>
            </a:r>
          </a:p>
        </p:txBody>
      </p:sp>
    </p:spTree>
    <p:extLst>
      <p:ext uri="{BB962C8B-B14F-4D97-AF65-F5344CB8AC3E}">
        <p14:creationId xmlns:p14="http://schemas.microsoft.com/office/powerpoint/2010/main" val="9084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966438"/>
            <a:ext cx="10972800" cy="557562"/>
          </a:xfrm>
        </p:spPr>
        <p:txBody>
          <a:bodyPr rtlCol="0">
            <a:normAutofit fontScale="90000"/>
          </a:bodyPr>
          <a:lstStyle/>
          <a:p>
            <a:r>
              <a:rPr lang="hr-HR" dirty="0"/>
              <a:t>KRITERIJI PRIHVATLJIVOSTI PROJEKTA (Tekst – T.9.)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1386348"/>
            <a:ext cx="10972800" cy="4828434"/>
          </a:xfrm>
        </p:spPr>
        <p:txBody>
          <a:bodyPr rtlCol="0">
            <a:normAutofit/>
          </a:bodyPr>
          <a:lstStyle/>
          <a:p>
            <a:pPr fontAlgn="base"/>
            <a:endParaRPr lang="hr-HR" dirty="0"/>
          </a:p>
          <a:p>
            <a:pPr marL="624078" indent="-514350" fontAlgn="base">
              <a:buFont typeface="+mj-lt"/>
              <a:buAutoNum type="alphaLcParenR"/>
            </a:pPr>
            <a:r>
              <a:rPr lang="hr-HR" b="1" dirty="0"/>
              <a:t>Rezultati projekta </a:t>
            </a:r>
            <a:r>
              <a:rPr lang="hr-HR" b="1" u="sng" dirty="0"/>
              <a:t>moraju biti financijski održivi</a:t>
            </a:r>
            <a:r>
              <a:rPr lang="hr-HR" u="sng" dirty="0"/>
              <a:t>. </a:t>
            </a:r>
            <a:r>
              <a:rPr lang="hr-HR" dirty="0"/>
              <a:t>Financijska održivost projekta provjerava se u Obrascu 2. Poslovni plan i lista troškova. Kumulativ financijskog toka mora biti pozitivan od prve do posljednje godine vijeka trajanja projekta, što dokazuje financijsku i operativnu održivost projekta. Zadani vijek trajanja projekta je 10 (deset) godina.</a:t>
            </a:r>
          </a:p>
          <a:p>
            <a:pPr marL="624078" indent="-514350" fontAlgn="base">
              <a:buFont typeface="+mj-lt"/>
              <a:buAutoNum type="alphaLcParenR"/>
            </a:pPr>
            <a:r>
              <a:rPr lang="hr-HR" b="1" u="sng" dirty="0"/>
              <a:t>Projekt se mora provoditi na području obuhvata </a:t>
            </a:r>
            <a:r>
              <a:rPr lang="hr-HR" b="1" u="sng" dirty="0" err="1"/>
              <a:t>ribarstvenog</a:t>
            </a:r>
            <a:r>
              <a:rPr lang="hr-HR" b="1" u="sng" dirty="0"/>
              <a:t> područja.</a:t>
            </a:r>
          </a:p>
          <a:p>
            <a:pPr marL="624078" indent="-514350" fontAlgn="base">
              <a:buFont typeface="+mj-lt"/>
              <a:buAutoNum type="alphaLcParenR"/>
            </a:pPr>
            <a:r>
              <a:rPr lang="hr-HR" b="1" u="sng" dirty="0"/>
              <a:t>Projekt ne smije biti fizički završen ili u cijelosti proveden </a:t>
            </a:r>
            <a:r>
              <a:rPr lang="hr-HR" dirty="0"/>
              <a:t>u trenutku podnošenja prijave na FLAG natječaj.</a:t>
            </a:r>
          </a:p>
          <a:p>
            <a:pPr marL="109728" indent="0" fontAlgn="base">
              <a:buNone/>
            </a:pPr>
            <a:endParaRPr lang="hr-HR" dirty="0"/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BB643BF-B45C-9AD6-223A-75D1FC92B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8355" y="6189954"/>
            <a:ext cx="2976265" cy="62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6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615140"/>
            <a:ext cx="10972800" cy="633557"/>
          </a:xfrm>
        </p:spPr>
        <p:txBody>
          <a:bodyPr rtlCol="0">
            <a:normAutofit fontScale="90000"/>
          </a:bodyPr>
          <a:lstStyle/>
          <a:p>
            <a:r>
              <a:rPr lang="hr-HR" dirty="0"/>
              <a:t>KRITERIJI PRIHVATLJIVOSTI PROJEKTA (Tekst – T.9.)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1316866"/>
            <a:ext cx="10972800" cy="5029070"/>
          </a:xfrm>
        </p:spPr>
        <p:txBody>
          <a:bodyPr rtlCol="0">
            <a:normAutofit fontScale="92500" lnSpcReduction="10000"/>
          </a:bodyPr>
          <a:lstStyle/>
          <a:p>
            <a:pPr marL="704088" lvl="2" indent="0" fontAlgn="base">
              <a:buNone/>
            </a:pPr>
            <a:r>
              <a:rPr lang="hr-HR" dirty="0"/>
              <a:t>d</a:t>
            </a:r>
            <a:r>
              <a:rPr lang="hr-HR" b="1" dirty="0"/>
              <a:t>) Zabranjeno je ulaganje na manipulativnoj i/ili operativnoj obali i ne smije se odnositi na aktivnosti koje su obuhvaćene mjerom I.23. Ribarske luke i iskrcajna mjesta u okviru Programa za ribarstvo i akvakulturu Republike Hrvatske za programsko razdoblje 2021. – 2027. godine</a:t>
            </a:r>
            <a:r>
              <a:rPr lang="hr-HR" dirty="0"/>
              <a:t>. </a:t>
            </a:r>
          </a:p>
          <a:p>
            <a:pPr marL="704088" lvl="2" indent="0" fontAlgn="base">
              <a:buNone/>
            </a:pPr>
            <a:r>
              <a:rPr lang="hr-HR" dirty="0"/>
              <a:t>Predmet potpore ne uključuje ulaganja u postojeće ribarske luke i iskrcajna mjesta, infrastrukturu i opremanje.</a:t>
            </a:r>
          </a:p>
          <a:p>
            <a:pPr marL="704088" lvl="2" indent="0" fontAlgn="base">
              <a:buNone/>
            </a:pPr>
            <a:r>
              <a:rPr lang="hr-HR" dirty="0"/>
              <a:t>Manipulativna/operativna obala podrazumijeva dio obale ili luke koji je posebnim propisom/aktom određen za namjenu prihvata/priveza plovila kada obavljaju lučke operacije/manipulacije kao što je ukrcaj i iskrcaj putnika/tereta. U kontekstu provedbe lokalnih razvojnih strategija u ribarstvu, navedeno se odnosi na prostor obale ili luke koji je određen za vez i/ili privez i/ili kao ukrcajno/iskrcajno mjesto za ribarska plovila. Namjenu i obuhvat prostora na kojem je previđeno ulaganje je nositelj projekta dužan navesti i potkrijepiti dokumentacijom kod podnošenja prijave projekta. Postojeća ribarska luka je luka posebne namjene koja služi za prihvat i smještaj ribarskih plovila, te je ujedno i iskrcajno mjesto za ribarska plovila.</a:t>
            </a:r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40FB4F4-9350-BAEE-5EAD-69724AFA0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875" y="6156904"/>
            <a:ext cx="346282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8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648928"/>
            <a:ext cx="10972800" cy="609895"/>
          </a:xfrm>
        </p:spPr>
        <p:txBody>
          <a:bodyPr rtlCol="0">
            <a:normAutofit fontScale="90000"/>
          </a:bodyPr>
          <a:lstStyle/>
          <a:p>
            <a:r>
              <a:rPr lang="hr-HR" dirty="0"/>
              <a:t>KRITERIJI PRIHVATLJIVOSTI PROJEKTA (Tekst - T. 9.)</a:t>
            </a:r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0858E50-A40E-49F3-1310-7D8D99E73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099" y="6211768"/>
            <a:ext cx="3462828" cy="646232"/>
          </a:xfrm>
          <a:prstGeom prst="rect">
            <a:avLst/>
          </a:prstGeom>
        </p:spPr>
      </p:pic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40DADECA-A071-B891-D919-E29B67138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1" y="1435509"/>
            <a:ext cx="10972800" cy="4899347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hr-HR" dirty="0"/>
              <a:t>e) </a:t>
            </a:r>
            <a:r>
              <a:rPr lang="hr-HR" b="1" dirty="0"/>
              <a:t>Ulaganje</a:t>
            </a:r>
            <a:r>
              <a:rPr lang="hr-HR" dirty="0"/>
              <a:t> temeljem prihvatljivih aktivnosti </a:t>
            </a:r>
            <a:r>
              <a:rPr lang="hr-HR" b="1" dirty="0"/>
              <a:t>rezultira povećanjem broja radnih mjesta i/ili zadržavanjem postojećih.</a:t>
            </a:r>
          </a:p>
          <a:p>
            <a:pPr marL="109728" indent="0">
              <a:buNone/>
            </a:pPr>
            <a:endParaRPr lang="hr-HR" b="1" dirty="0"/>
          </a:p>
          <a:p>
            <a:pPr marL="109728" indent="0">
              <a:buNone/>
            </a:pPr>
            <a:r>
              <a:rPr lang="hr-HR" dirty="0"/>
              <a:t>f) </a:t>
            </a:r>
            <a:r>
              <a:rPr lang="hr-HR" b="1" dirty="0"/>
              <a:t>Nositelj projekta mora dokazati da će provedbom aktivnosti ispuniti svrhu i ojačati ekonomsku otpornost GSR-a odnosno stvoriti preduvjete za servisiranje ribarskih plovila i/ili ribarske opreme i/ili ribolovnih alata </a:t>
            </a:r>
            <a:r>
              <a:rPr lang="hr-HR" dirty="0"/>
              <a:t>za koja su izdane povlastice za obavljanje gospodarskog ribolova na moru i to ovisno o odabranim tipovima aktivnosti, kroz ulaganja u objekte i/ili opremu. Nositelj projekta može provedbom aktivnosti stvoriti preduvjete:</a:t>
            </a:r>
          </a:p>
          <a:p>
            <a:pPr marL="109728" indent="0">
              <a:buNone/>
            </a:pPr>
            <a:r>
              <a:rPr lang="hr-HR" dirty="0"/>
              <a:t>• ISKLJUČIVO za servisiranje ribarskih plovila i/ili ribarske opreme i/ili ribolovnog alata za koja su izdane povlastice za gospodarski ribolov na moru čiji ovlaštenik povlastice je ujedno i nositelj projekta ili</a:t>
            </a:r>
          </a:p>
          <a:p>
            <a:pPr marL="109728" indent="0">
              <a:buNone/>
            </a:pPr>
            <a:r>
              <a:rPr lang="hr-HR" dirty="0"/>
              <a:t>• za servisiranje ribarskih plovila i/ili ribarske opreme i/ili ribolovnog alata za koja su izdane povlastice za gospodarski ribolov na moru DVA ILI VIŠE RAZLIČITIH ovlaštenika povlastice</a:t>
            </a:r>
          </a:p>
        </p:txBody>
      </p:sp>
    </p:spTree>
    <p:extLst>
      <p:ext uri="{BB962C8B-B14F-4D97-AF65-F5344CB8AC3E}">
        <p14:creationId xmlns:p14="http://schemas.microsoft.com/office/powerpoint/2010/main" val="17296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644443"/>
            <a:ext cx="10972800" cy="614085"/>
          </a:xfrm>
        </p:spPr>
        <p:txBody>
          <a:bodyPr rtlCol="0">
            <a:normAutofit fontScale="90000"/>
          </a:bodyPr>
          <a:lstStyle/>
          <a:p>
            <a:r>
              <a:rPr lang="hr-HR" dirty="0"/>
              <a:t>KRITERIJI PRIHVATLJIVOSTI PROJEKTA (Tekst – T.9.)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98322" y="1326697"/>
            <a:ext cx="11954247" cy="4886859"/>
          </a:xfrm>
        </p:spPr>
        <p:txBody>
          <a:bodyPr rtlCol="0">
            <a:normAutofit/>
          </a:bodyPr>
          <a:lstStyle/>
          <a:p>
            <a:pPr lvl="0" fontAlgn="base"/>
            <a:endParaRPr lang="hr-HR" dirty="0"/>
          </a:p>
          <a:p>
            <a:pPr lvl="0" fontAlgn="base"/>
            <a:r>
              <a:rPr lang="hr-HR" dirty="0"/>
              <a:t>Minimalan broj ribarskih plovila sa područja LAGUR-a Tramuntana definiran je prema jedinici lokalne samouprave:</a:t>
            </a:r>
          </a:p>
          <a:p>
            <a:pPr lvl="0" fontAlgn="base"/>
            <a:endParaRPr lang="hr-HR" dirty="0"/>
          </a:p>
          <a:p>
            <a:pPr lvl="1" fontAlgn="base"/>
            <a:r>
              <a:rPr lang="hr-HR" sz="2800" dirty="0"/>
              <a:t>Grad Novalja – 12 </a:t>
            </a:r>
          </a:p>
          <a:p>
            <a:pPr lvl="1" fontAlgn="base"/>
            <a:r>
              <a:rPr lang="hr-HR" sz="2800" dirty="0"/>
              <a:t>Grad Senj – 13 </a:t>
            </a:r>
          </a:p>
          <a:p>
            <a:pPr lvl="1" fontAlgn="base"/>
            <a:r>
              <a:rPr lang="hr-HR" sz="2800" dirty="0"/>
              <a:t>Grad Rab - 20</a:t>
            </a:r>
          </a:p>
          <a:p>
            <a:pPr lvl="1" fontAlgn="base"/>
            <a:r>
              <a:rPr lang="hr-HR" sz="2800" dirty="0"/>
              <a:t>Općina Karlobag - 6</a:t>
            </a:r>
          </a:p>
          <a:p>
            <a:pPr lvl="1" fontAlgn="base"/>
            <a:r>
              <a:rPr lang="hr-HR" sz="2800" dirty="0"/>
              <a:t>Općina Lopar – 20</a:t>
            </a:r>
          </a:p>
          <a:p>
            <a:pPr marL="109728" indent="0" fontAlgn="base">
              <a:buNone/>
            </a:pPr>
            <a:endParaRPr lang="hr-HR" dirty="0"/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33111AD-B04F-3083-F2B4-276C0DCF6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148" y="6213556"/>
            <a:ext cx="3795252" cy="5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6A91F3-E985-E88E-DF58-CA9F975F1B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530D79-7A0D-1265-81B0-1036FEA0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4443"/>
            <a:ext cx="10972800" cy="614085"/>
          </a:xfrm>
        </p:spPr>
        <p:txBody>
          <a:bodyPr rtlCol="0">
            <a:normAutofit fontScale="90000"/>
          </a:bodyPr>
          <a:lstStyle/>
          <a:p>
            <a:r>
              <a:rPr lang="hr-HR" dirty="0"/>
              <a:t>KRITERIJI PRIHVATLJIVOSTI PROJEKTA (Tekst – T.9.)</a:t>
            </a:r>
          </a:p>
        </p:txBody>
      </p:sp>
      <p:sp>
        <p:nvSpPr>
          <p:cNvPr id="3" name="Rezervirano mjesto za sadržaj 2">
            <a:extLst>
              <a:ext uri="{FF2B5EF4-FFF2-40B4-BE49-F238E27FC236}">
                <a16:creationId xmlns:a16="http://schemas.microsoft.com/office/drawing/2014/main" id="{D52E57FA-E478-AEEA-D05D-C24F4B499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2" y="1326697"/>
            <a:ext cx="11954247" cy="4886859"/>
          </a:xfrm>
        </p:spPr>
        <p:txBody>
          <a:bodyPr rtlCol="0">
            <a:normAutofit fontScale="77500" lnSpcReduction="20000"/>
          </a:bodyPr>
          <a:lstStyle/>
          <a:p>
            <a:pPr marL="109728" indent="0" fontAlgn="base">
              <a:buNone/>
            </a:pPr>
            <a:r>
              <a:rPr lang="hr-HR" dirty="0"/>
              <a:t>g) </a:t>
            </a:r>
            <a:r>
              <a:rPr lang="hr-HR" b="1" dirty="0"/>
              <a:t>U slučaju ulaganja u građenje i/ili rekonstrukciju i/ili adaptaciju i/ili opremanje nositelj projekta mora biti vlasnik zemljišta lokacije ulaganja odnosno građevine koja je predmet ulaganja ili isti mora dokazati pravni interes</a:t>
            </a:r>
            <a:r>
              <a:rPr lang="hr-HR" dirty="0"/>
              <a:t>. </a:t>
            </a:r>
          </a:p>
          <a:p>
            <a:pPr marL="109728" indent="0" fontAlgn="base">
              <a:buNone/>
            </a:pPr>
            <a:endParaRPr lang="hr-HR" dirty="0"/>
          </a:p>
          <a:p>
            <a:pPr marL="109728" indent="0" fontAlgn="base">
              <a:buNone/>
            </a:pPr>
            <a:r>
              <a:rPr lang="hr-HR" dirty="0"/>
              <a:t>Potrebna dokumentacija kojom se dokazuje usklađenost s navedenom odredbom je navedena u Prilogu III. Popis dokumentacije za prijavu projekta. U slučaju kada nositelj projekta ima sklopljen Ugovor o najmu / zakupu / upravljanju / koncesiji / služnosti / korištenju / pravu građenja, isti mora važiti minimalno deset godina računajući od datuma podnošenja prijave projekta, odnosno potpune prijave projekta. U slučaju kada nositelj projekta ima sklopljen Ugovor o najmu / zakupu / upravljanju / koncesiji / služnosti / korištenju / pravu građenja isti može važiti i manje od deset godina računajući od datuma podnošenja prijave projekta, odnosno potpune prijave projekta, uz uvjet da je nositelj projekta dužan obnoviti važenje istoga po isteku roka važenja s rokom koji pokriva razdoblje od minimalno deset godina računajući od datuma podnošenja prijave projekta, odnosno potpune prijave projekta i dostaviti novi Ugovor o najmu / zakupu / upravljanju / koncesiji / služnosti / korištenju / pravu građenja Upravljačkom tijelu, najkasnije kod podnošenja prvog Zahtjeva za isplatu i obavijestiti o tome FLAG.</a:t>
            </a:r>
          </a:p>
          <a:p>
            <a:pPr fontAlgn="base"/>
            <a:endParaRPr lang="hr-HR" dirty="0"/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EF0ED5F7-6B91-5E2C-A531-6700C3D53008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C908B61-E2B2-CFA0-3916-35F983F1E082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4502942-8B25-F079-EB73-7698974D2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535" y="6156904"/>
            <a:ext cx="346282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9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7980" y="698770"/>
            <a:ext cx="10972800" cy="569591"/>
          </a:xfrm>
        </p:spPr>
        <p:txBody>
          <a:bodyPr rtlCol="0">
            <a:normAutofit fontScale="90000"/>
          </a:bodyPr>
          <a:lstStyle/>
          <a:p>
            <a:r>
              <a:rPr lang="hr-HR" dirty="0"/>
              <a:t>KRITERIJI PRIHVATLJIVOSTI PROJEKTA (Tekst – T.9.)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0" y="1336531"/>
            <a:ext cx="12052570" cy="4822700"/>
          </a:xfrm>
        </p:spPr>
        <p:txBody>
          <a:bodyPr rtlCol="0">
            <a:normAutofit fontScale="92500" lnSpcReduction="10000"/>
          </a:bodyPr>
          <a:lstStyle/>
          <a:p>
            <a:pPr marL="109728" indent="0" fontAlgn="base">
              <a:buNone/>
            </a:pPr>
            <a:r>
              <a:rPr lang="hr-HR" dirty="0"/>
              <a:t>h</a:t>
            </a:r>
            <a:r>
              <a:rPr lang="hr-HR" b="1" dirty="0"/>
              <a:t>) Projekt mora imati svu potrebnu dokumentaciju u skladu s propisima kojima se uređuje gradnja, ako je primjenjivo, a građevinska dozvola ili drugi akt kojim se odobrava građenje mora se odnositi na predmetno ulaganje te mora glasiti na nositelja projekta. </a:t>
            </a:r>
          </a:p>
          <a:p>
            <a:pPr marL="109728" indent="0" fontAlgn="base">
              <a:buNone/>
            </a:pPr>
            <a:r>
              <a:rPr lang="hr-HR" dirty="0"/>
              <a:t>Potrebna dokumentacija kojom se dokazuje usklađenost s navedenom odredbom je navedena u Prilogu III. Popis dokumentacije za prijavu projekta.</a:t>
            </a:r>
          </a:p>
          <a:p>
            <a:pPr marL="109728" indent="0" fontAlgn="base">
              <a:buNone/>
            </a:pPr>
            <a:endParaRPr lang="hr-HR" dirty="0"/>
          </a:p>
          <a:p>
            <a:pPr marL="109728" indent="0" fontAlgn="base">
              <a:buNone/>
            </a:pPr>
            <a:r>
              <a:rPr lang="hr-HR" dirty="0"/>
              <a:t>i) </a:t>
            </a:r>
            <a:r>
              <a:rPr lang="hr-HR" b="1" dirty="0"/>
              <a:t>Projekt mora imati svu potrebnu dokumentaciju u skladu s propisima kojima se uređuje zaštita okoliša i prirode, ako je primjenjivo.</a:t>
            </a:r>
          </a:p>
          <a:p>
            <a:pPr marL="109728" indent="0" fontAlgn="base">
              <a:buNone/>
            </a:pPr>
            <a:endParaRPr lang="hr-HR" b="1" dirty="0"/>
          </a:p>
          <a:p>
            <a:pPr marL="109728" indent="0" fontAlgn="base">
              <a:buNone/>
            </a:pPr>
            <a:r>
              <a:rPr lang="hr-HR" dirty="0"/>
              <a:t>j) Prilikom provedbe operacije nužno je voditi računa o poštivanju </a:t>
            </a:r>
            <a:r>
              <a:rPr lang="hr-HR" b="1" dirty="0"/>
              <a:t>načela zabrane dvostrukog financiranja projektnih aktivnosti.</a:t>
            </a:r>
          </a:p>
          <a:p>
            <a:pPr marL="109728" indent="0" fontAlgn="base">
              <a:buNone/>
            </a:pPr>
            <a:endParaRPr lang="hr-HR" b="1" dirty="0"/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095F052-ECAD-B0F0-3AC7-B50A15C5A2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560" y="6227401"/>
            <a:ext cx="3648704" cy="56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0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481780"/>
            <a:ext cx="10972800" cy="304801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/>
              <a:t>KRITERIJI ODABIRA (Tekst – T.10., Prilog I.)</a:t>
            </a:r>
          </a:p>
        </p:txBody>
      </p:sp>
      <p:graphicFrame>
        <p:nvGraphicFramePr>
          <p:cNvPr id="6" name="Rezervirano mjesto sadržaja 5">
            <a:extLst>
              <a:ext uri="{FF2B5EF4-FFF2-40B4-BE49-F238E27FC236}">
                <a16:creationId xmlns:a16="http://schemas.microsoft.com/office/drawing/2014/main" id="{5337A7C6-D0EB-AADA-233E-4A9646FB33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908847"/>
              </p:ext>
            </p:extLst>
          </p:nvPr>
        </p:nvGraphicFramePr>
        <p:xfrm>
          <a:off x="216310" y="875071"/>
          <a:ext cx="11670889" cy="5980099"/>
        </p:xfrm>
        <a:graphic>
          <a:graphicData uri="http://schemas.openxmlformats.org/drawingml/2006/table">
            <a:tbl>
              <a:tblPr firstRow="1" firstCol="1" bandRow="1"/>
              <a:tblGrid>
                <a:gridCol w="403122">
                  <a:extLst>
                    <a:ext uri="{9D8B030D-6E8A-4147-A177-3AD203B41FA5}">
                      <a16:colId xmlns:a16="http://schemas.microsoft.com/office/drawing/2014/main" val="3709829986"/>
                    </a:ext>
                  </a:extLst>
                </a:gridCol>
                <a:gridCol w="4513007">
                  <a:extLst>
                    <a:ext uri="{9D8B030D-6E8A-4147-A177-3AD203B41FA5}">
                      <a16:colId xmlns:a16="http://schemas.microsoft.com/office/drawing/2014/main" val="105044977"/>
                    </a:ext>
                  </a:extLst>
                </a:gridCol>
                <a:gridCol w="5127851">
                  <a:extLst>
                    <a:ext uri="{9D8B030D-6E8A-4147-A177-3AD203B41FA5}">
                      <a16:colId xmlns:a16="http://schemas.microsoft.com/office/drawing/2014/main" val="3803654593"/>
                    </a:ext>
                  </a:extLst>
                </a:gridCol>
                <a:gridCol w="878549">
                  <a:extLst>
                    <a:ext uri="{9D8B030D-6E8A-4147-A177-3AD203B41FA5}">
                      <a16:colId xmlns:a16="http://schemas.microsoft.com/office/drawing/2014/main" val="117859988"/>
                    </a:ext>
                  </a:extLst>
                </a:gridCol>
                <a:gridCol w="748360">
                  <a:extLst>
                    <a:ext uri="{9D8B030D-6E8A-4147-A177-3AD203B41FA5}">
                      <a16:colId xmlns:a16="http://schemas.microsoft.com/office/drawing/2014/main" val="1034807598"/>
                    </a:ext>
                  </a:extLst>
                </a:gridCol>
              </a:tblGrid>
              <a:tr h="245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KRITERIJI ODABIRA 1.A.2.</a:t>
                      </a:r>
                      <a:endParaRPr lang="hr-HR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Bodovi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Max.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389088"/>
                  </a:ext>
                </a:extLst>
              </a:tr>
              <a:tr h="349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provodi “mladi ribar” 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(osoba starija od 18, a mlađa od 40 godina)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922975"/>
                  </a:ext>
                </a:extLst>
              </a:tr>
              <a:tr h="349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Ulaganje doprinosi očuvanju okoliša 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(ublažavanje klimatskih promjena)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907833"/>
                  </a:ext>
                </a:extLst>
              </a:tr>
              <a:tr h="363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Ulaganje doprinosi promicanju primijenjenog istraživanja i inovacija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780373"/>
                  </a:ext>
                </a:extLst>
              </a:tr>
              <a:tr h="349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Ulaganje doprinosi promicanju partnerstva između znanstveno-istraživačkih organizacija/institucija i poduzetnika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92679"/>
                  </a:ext>
                </a:extLst>
              </a:tr>
              <a:tr h="3490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Ulaganje doprinosi promicanju digitalnih proizvoda i platformi kroz promicanje razvoja i primjene digitalnih rješenja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034621"/>
                  </a:ext>
                </a:extLst>
              </a:tr>
              <a:tr h="708531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Ulaganje rezultira očuvanju postojećih ili stvaranju novih radnih mjesta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provedbom prihvatljivih aktivnosti u projektu će doprinijeti povećanju radnih mjesta i to više od 1, iskazano u ekvivalentu pune zaposlenosti (FTE)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433723"/>
                  </a:ext>
                </a:extLst>
              </a:tr>
              <a:tr h="88828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provedbom prihvatljivih aktivnosti u projektu će doprinijeti povećanju radnih mjesta više od 0.5 do uključujući 1 radna mjesta, iskazano u ekvivalentu pune zaposlenosti (FTE)</a:t>
                      </a:r>
                      <a:endParaRPr lang="hr-HR" sz="1200" dirty="0"/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599565"/>
                  </a:ext>
                </a:extLst>
              </a:tr>
              <a:tr h="888289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provedbom prihvatljivih aktivnosti u projektu očuvati će se postojeća radna mjesta ili ista povećati do uključujući 0.5 radnih mjesta, iskazano u ekvivalentu pune zaposlenosti (FTE)</a:t>
                      </a:r>
                      <a:endParaRPr lang="hr-HR" sz="1200" dirty="0"/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182988"/>
                  </a:ext>
                </a:extLst>
              </a:tr>
              <a:tr h="200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Ulaganje obuhvaća aktivnosti suradnje među dionicima 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hr-HR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462413"/>
                  </a:ext>
                </a:extLst>
              </a:tr>
              <a:tr h="52877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Ulaganje je povezano sa stvaranjem turističkog sadržaja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uključuje turistički obilazak sadržaja ulaganja i edukaciju zaposlenih o prezentaciji sadržaja ulaganja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951099"/>
                  </a:ext>
                </a:extLst>
              </a:tr>
              <a:tr h="359516"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uključuje turistički obilazak sadržaja ulaganja</a:t>
                      </a:r>
                      <a:endParaRPr lang="hr-HR" dirty="0"/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682350"/>
                  </a:ext>
                </a:extLst>
              </a:tr>
              <a:tr h="200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MAKSIMALNI BROJ BODOVA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hr-H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941620"/>
                  </a:ext>
                </a:extLst>
              </a:tr>
              <a:tr h="200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hr-HR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PRAG PROLAZNOSTI – BROJ BODOVA</a:t>
                      </a:r>
                      <a:endParaRPr lang="hr-HR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hr-HR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5140" marR="4514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807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6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70BE9B26-1778-4328-BADC-FF5AE7E0009E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641C007-2C36-428A-8CF5-66D23F62A0D7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5135573-441C-3919-958C-450205CCE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367" y="6211768"/>
            <a:ext cx="3462828" cy="64623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7E069D8-975A-205F-72F5-FBA19589D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" y="575516"/>
            <a:ext cx="11238271" cy="5602168"/>
          </a:xfrm>
          <a:prstGeom prst="rect">
            <a:avLst/>
          </a:prstGeom>
        </p:spPr>
      </p:pic>
      <p:sp>
        <p:nvSpPr>
          <p:cNvPr id="8" name="Elipsa 7">
            <a:extLst>
              <a:ext uri="{FF2B5EF4-FFF2-40B4-BE49-F238E27FC236}">
                <a16:creationId xmlns:a16="http://schemas.microsoft.com/office/drawing/2014/main" id="{5ED0E9C2-B6E9-A0F9-88BE-CBD0BF26FBB9}"/>
              </a:ext>
            </a:extLst>
          </p:cNvPr>
          <p:cNvSpPr/>
          <p:nvPr/>
        </p:nvSpPr>
        <p:spPr>
          <a:xfrm>
            <a:off x="5948517" y="1689407"/>
            <a:ext cx="1071716" cy="629264"/>
          </a:xfrm>
          <a:prstGeom prst="ellipse">
            <a:avLst/>
          </a:prstGeom>
          <a:noFill/>
          <a:ln>
            <a:noFill/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hr-HR" sz="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5FC3B0EA-9D68-F58B-8CD7-950F403F1A3D}"/>
              </a:ext>
            </a:extLst>
          </p:cNvPr>
          <p:cNvSpPr/>
          <p:nvPr/>
        </p:nvSpPr>
        <p:spPr>
          <a:xfrm>
            <a:off x="6096000" y="1769806"/>
            <a:ext cx="924233" cy="40011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endParaRPr lang="hr-HR" sz="3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40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C0A39858-6F85-49C0-A03B-FB23660E2D63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6F5969A1-D70B-4FC7-AE21-44E9D331FAAF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8ED73A4-2258-FB03-05A0-DF73C1FB2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366" y="6167983"/>
            <a:ext cx="3462828" cy="64623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67989191-5E17-CE54-E6D0-82E1E0EA1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12192000" cy="58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60D9D2D8-46B3-410B-7220-EF62F37A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Lokalna razvojna strategija u ribarstvu LAGUR-a Tramuntana za razdoblje 2014. - 2020.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C3BFC8F-8552-0B17-EE9B-024B78AA2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  <a:p>
            <a:pPr marL="109728" indent="0">
              <a:buNone/>
            </a:pPr>
            <a:endParaRPr lang="hr-HR" dirty="0"/>
          </a:p>
          <a:p>
            <a:r>
              <a:rPr lang="hr-HR" dirty="0"/>
              <a:t>Odobreno 16.603.400,00 HRK/2.203.649,88 EUR + </a:t>
            </a:r>
            <a:r>
              <a:rPr lang="hr-HR" dirty="0">
                <a:solidFill>
                  <a:srgbClr val="FF0000"/>
                </a:solidFill>
              </a:rPr>
              <a:t>137.647,71 EUR </a:t>
            </a:r>
            <a:r>
              <a:rPr lang="hr-HR" dirty="0"/>
              <a:t>za provedbu operacija iz LRSR</a:t>
            </a:r>
          </a:p>
          <a:p>
            <a:endParaRPr lang="hr-HR" dirty="0"/>
          </a:p>
          <a:p>
            <a:r>
              <a:rPr lang="hr-HR" dirty="0"/>
              <a:t>Razdoblje provedbe: 29.12.2017. – 31.12.2023./</a:t>
            </a:r>
            <a:r>
              <a:rPr lang="hr-HR" dirty="0">
                <a:solidFill>
                  <a:srgbClr val="FF0000"/>
                </a:solidFill>
              </a:rPr>
              <a:t>01.02.2024.</a:t>
            </a:r>
          </a:p>
          <a:p>
            <a:pPr marL="109728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A057981-C9EF-2353-29C2-4ED00EA40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615140"/>
            <a:ext cx="10972800" cy="613892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/>
              <a:t>ZAHTJEV ZA POTPORU – PRIJAVA PROJEKTA (Tekst – T.12.) 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1297201"/>
            <a:ext cx="10972800" cy="4778020"/>
          </a:xfrm>
        </p:spPr>
        <p:txBody>
          <a:bodyPr rtlCol="0">
            <a:normAutofit/>
          </a:bodyPr>
          <a:lstStyle/>
          <a:p>
            <a:pPr marL="109728" indent="0">
              <a:buNone/>
            </a:pPr>
            <a:r>
              <a:rPr lang="hr-HR" dirty="0"/>
              <a:t>Dokumentacija iz – Priloga III. Popis dokumentacije za prijavu projekta</a:t>
            </a:r>
          </a:p>
          <a:p>
            <a:pPr marL="109728" indent="0">
              <a:buNone/>
            </a:pPr>
            <a:endParaRPr lang="hr-HR" dirty="0"/>
          </a:p>
          <a:p>
            <a:pPr lvl="0"/>
            <a:r>
              <a:rPr lang="hr-HR" dirty="0"/>
              <a:t>Obrazac 1. Prijavni obrazac</a:t>
            </a:r>
          </a:p>
          <a:p>
            <a:pPr lvl="0"/>
            <a:r>
              <a:rPr lang="hr-HR" dirty="0"/>
              <a:t>Obrazac 2. Poslovni plan i lista troškova</a:t>
            </a:r>
          </a:p>
          <a:p>
            <a:pPr lvl="0"/>
            <a:r>
              <a:rPr lang="hr-HR" dirty="0"/>
              <a:t>Obrazac 3. Razvrstavanje poduzetnika s obzirom na veličinu</a:t>
            </a:r>
          </a:p>
          <a:p>
            <a:pPr lvl="0"/>
            <a:r>
              <a:rPr lang="hr-HR" dirty="0"/>
              <a:t>Obrazac 4. Sažetak prikupljenih ponuda </a:t>
            </a:r>
          </a:p>
          <a:p>
            <a:pPr lvl="0"/>
            <a:r>
              <a:rPr lang="hr-HR" dirty="0"/>
              <a:t>Obrazac 6. Zaposlenici </a:t>
            </a:r>
          </a:p>
          <a:p>
            <a:pPr lvl="0"/>
            <a:r>
              <a:rPr lang="hr-HR" dirty="0"/>
              <a:t>Obrazac 7. Izjava nositelja projekta o nemogućnosti odbitka pretporeza</a:t>
            </a:r>
          </a:p>
          <a:p>
            <a:pPr lvl="0"/>
            <a:r>
              <a:rPr lang="hr-HR" dirty="0"/>
              <a:t>Obrazac 8. Ugovor o korištenju predmeta ulaganja</a:t>
            </a:r>
          </a:p>
          <a:p>
            <a:pPr marL="109728" lvl="0" indent="0">
              <a:buNone/>
            </a:pPr>
            <a:endParaRPr lang="hr-HR" dirty="0"/>
          </a:p>
          <a:p>
            <a:pPr marL="109728" lvl="0" indent="0">
              <a:buNone/>
            </a:pPr>
            <a:endParaRPr lang="hr-HR" dirty="0"/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66E9FA0-3833-24C5-EB83-C55C89E77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366" y="6167983"/>
            <a:ext cx="346282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7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hr-HR" dirty="0"/>
              <a:t>ZAHTJEV ZA POTPORU – PRIJAVA PROJEKTA (Tekst – T.12.)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3974395"/>
          </a:xfrm>
        </p:spPr>
        <p:txBody>
          <a:bodyPr rtlCol="0">
            <a:normAutofit lnSpcReduction="10000"/>
          </a:bodyPr>
          <a:lstStyle/>
          <a:p>
            <a:pPr lvl="0"/>
            <a:r>
              <a:rPr lang="hr-HR" dirty="0"/>
              <a:t>OBAVEZNO na obrascima koji su objavljeni na </a:t>
            </a:r>
            <a:r>
              <a:rPr lang="hr-HR" dirty="0">
                <a:hlinkClick r:id="rId3"/>
              </a:rPr>
              <a:t>https://lagur-tramuntana.hr/natjecaj/1-flag-natjecaj-za-dodjelu-potpore-za-provedbu-operacija-u-okviru-mjere-1-a-2-radionice-za-ribarska-plovila-opremu-i-alate-iz-lokalne-razvojne-strategije-u-ribarstvu-lagur-a-tramuntana-21-27/</a:t>
            </a:r>
            <a:endParaRPr lang="hr-HR" dirty="0"/>
          </a:p>
          <a:p>
            <a:pPr lvl="0"/>
            <a:r>
              <a:rPr lang="hr-HR" b="1" u="sng" dirty="0">
                <a:solidFill>
                  <a:srgbClr val="FF0000"/>
                </a:solidFill>
              </a:rPr>
              <a:t>Čitati upute</a:t>
            </a:r>
            <a:r>
              <a:rPr lang="hr-HR" dirty="0"/>
              <a:t>, odgovarati na SVA (primjenjiva pitanja)</a:t>
            </a:r>
          </a:p>
          <a:p>
            <a:pPr lvl="1"/>
            <a:r>
              <a:rPr lang="hr-HR" dirty="0"/>
              <a:t>Ne mijenjati obrasce (može se proširivati, dodavati retke i sl. – bijela polja)</a:t>
            </a:r>
          </a:p>
          <a:p>
            <a:pPr lvl="0"/>
            <a:r>
              <a:rPr lang="hr-HR" dirty="0"/>
              <a:t>OBAVEZNO </a:t>
            </a:r>
            <a:r>
              <a:rPr lang="hr-HR" b="1" u="sng" dirty="0"/>
              <a:t>dostaviti dokumentaciju </a:t>
            </a:r>
            <a:r>
              <a:rPr lang="hr-HR" dirty="0"/>
              <a:t>koja je navedena u Prilogu III.</a:t>
            </a:r>
          </a:p>
          <a:p>
            <a:pPr lvl="0"/>
            <a:r>
              <a:rPr lang="hr-HR" dirty="0"/>
              <a:t>Svaki nositelj projekta može dostaviti </a:t>
            </a:r>
            <a:r>
              <a:rPr lang="hr-HR" b="1" u="sng" dirty="0"/>
              <a:t>1 prijavu projekta</a:t>
            </a:r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109728" lvl="0" indent="0">
              <a:buNone/>
            </a:pPr>
            <a:endParaRPr lang="hr-HR" dirty="0"/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48EE48-B524-C103-6608-D92FA8D78C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690" y="6167983"/>
            <a:ext cx="358971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8426" y="744726"/>
            <a:ext cx="10972800" cy="951486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/>
              <a:t>ZAHTJEV ZA POTPORU – PRIJAVA PROJEKTA (Tekst – T.12.)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1858298"/>
            <a:ext cx="10972800" cy="4400870"/>
          </a:xfrm>
        </p:spPr>
        <p:txBody>
          <a:bodyPr rtlCol="0">
            <a:normAutofit fontScale="92500" lnSpcReduction="10000"/>
          </a:bodyPr>
          <a:lstStyle/>
          <a:p>
            <a:pPr lvl="0"/>
            <a:r>
              <a:rPr lang="hr-HR" dirty="0"/>
              <a:t>Rok za prijavu projekta</a:t>
            </a:r>
          </a:p>
          <a:p>
            <a:pPr lvl="1"/>
            <a:r>
              <a:rPr lang="hr-HR" b="1" dirty="0">
                <a:solidFill>
                  <a:srgbClr val="FF0000"/>
                </a:solidFill>
              </a:rPr>
              <a:t>16. lipnja 2025. do 31. srpnja 2025.</a:t>
            </a:r>
          </a:p>
          <a:p>
            <a:pPr lvl="1"/>
            <a:endParaRPr lang="hr-HR" b="1" dirty="0"/>
          </a:p>
          <a:p>
            <a:r>
              <a:rPr lang="hr-HR" dirty="0"/>
              <a:t>Način prijave</a:t>
            </a:r>
          </a:p>
          <a:p>
            <a:pPr lvl="1"/>
            <a:r>
              <a:rPr lang="hr-HR" b="1" dirty="0">
                <a:solidFill>
                  <a:srgbClr val="FF0000"/>
                </a:solidFill>
              </a:rPr>
              <a:t>Preporučenom poštom s povratnicom </a:t>
            </a:r>
            <a:r>
              <a:rPr lang="hr-HR" b="1" u="sng" dirty="0"/>
              <a:t>s vidljivim datumom i vremenom slanja</a:t>
            </a:r>
          </a:p>
          <a:p>
            <a:pPr lvl="1"/>
            <a:r>
              <a:rPr lang="hr-HR" dirty="0"/>
              <a:t>Adresa za slanje: LAGUR Tramuntana, Trg dr. Franje Tuđmana 2, 53288 Karlobag</a:t>
            </a:r>
          </a:p>
          <a:p>
            <a:pPr lvl="1"/>
            <a:r>
              <a:rPr lang="hr-HR" b="1" dirty="0">
                <a:solidFill>
                  <a:srgbClr val="FF0000"/>
                </a:solidFill>
              </a:rPr>
              <a:t>OBAVEZNO označiti omotnicu</a:t>
            </a:r>
          </a:p>
          <a:p>
            <a:pPr lvl="2"/>
            <a:r>
              <a:rPr lang="hr-HR" dirty="0"/>
              <a:t>Vrijeme podnošenja prijave (dan, sat, minuta, sekunda) kojeg naznačuje davatelj poštanske usluge </a:t>
            </a:r>
          </a:p>
          <a:p>
            <a:pPr lvl="2"/>
            <a:r>
              <a:rPr lang="hr-HR" dirty="0"/>
              <a:t>Naziv i adresa nositelja projekta </a:t>
            </a:r>
          </a:p>
          <a:p>
            <a:pPr lvl="2"/>
            <a:r>
              <a:rPr lang="hr-HR" dirty="0"/>
              <a:t>Naziv FLAG natječaja: M 1.A.2. </a:t>
            </a:r>
          </a:p>
          <a:p>
            <a:pPr lvl="2"/>
            <a:r>
              <a:rPr lang="fi-FI" b="1" dirty="0"/>
              <a:t>Napomena: NE OTVARATI (Prijava projekta) </a:t>
            </a:r>
            <a:endParaRPr lang="hr-HR" b="1" dirty="0">
              <a:solidFill>
                <a:srgbClr val="FF0000"/>
              </a:solidFill>
            </a:endParaRPr>
          </a:p>
          <a:p>
            <a:pPr lvl="1"/>
            <a:endParaRPr lang="hr-HR" b="1" dirty="0">
              <a:solidFill>
                <a:srgbClr val="FF0000"/>
              </a:solidFill>
            </a:endParaRPr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109728" lvl="0" indent="0">
              <a:buNone/>
            </a:pPr>
            <a:endParaRPr lang="hr-HR" dirty="0"/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452DDD3-C376-9F31-C1E5-A7777DE32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535" y="6156904"/>
            <a:ext cx="346282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0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r-HR" dirty="0"/>
              <a:t>ODABIR PROJEKATA (Tekst T.13. i T.14.)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2249424"/>
            <a:ext cx="10972800" cy="4013724"/>
          </a:xfrm>
        </p:spPr>
        <p:txBody>
          <a:bodyPr rtlCol="0">
            <a:normAutofit/>
          </a:bodyPr>
          <a:lstStyle/>
          <a:p>
            <a:r>
              <a:rPr lang="hr-HR" b="1" u="sng" dirty="0"/>
              <a:t>FLAG RAZINA (T.13.)</a:t>
            </a:r>
          </a:p>
          <a:p>
            <a:pPr marL="109728" indent="0">
              <a:buNone/>
            </a:pPr>
            <a:r>
              <a:rPr lang="hr-HR" dirty="0"/>
              <a:t>       </a:t>
            </a:r>
            <a:r>
              <a:rPr lang="pt-BR" dirty="0"/>
              <a:t>1. faza: Administrativna kontrola projekata (Analiza 1) </a:t>
            </a:r>
            <a:endParaRPr lang="hr-HR" dirty="0"/>
          </a:p>
          <a:p>
            <a:pPr marL="704088" lvl="2" indent="0">
              <a:buNone/>
            </a:pPr>
            <a:r>
              <a:rPr lang="hr-HR" sz="2800" dirty="0"/>
              <a:t>2. faza: Ocjenjivanje projekata (Analiza 2) </a:t>
            </a:r>
          </a:p>
          <a:p>
            <a:pPr marL="704088" lvl="2" indent="0">
              <a:buNone/>
            </a:pPr>
            <a:r>
              <a:rPr lang="pl-PL" sz="2800" dirty="0"/>
              <a:t>3. faza: Odabir projekata od strane nadležnog tijela FLAG-a </a:t>
            </a:r>
          </a:p>
          <a:p>
            <a:pPr marL="704088" lvl="2" indent="0">
              <a:buNone/>
            </a:pPr>
            <a:r>
              <a:rPr lang="hr-HR" sz="2800" dirty="0"/>
              <a:t>4. faza: Prigovori na odluke nadležnog tijela FLAG-a</a:t>
            </a:r>
          </a:p>
          <a:p>
            <a:pPr marL="109728" indent="0">
              <a:buNone/>
            </a:pPr>
            <a:endParaRPr lang="hr-HR" b="1" u="sng" dirty="0"/>
          </a:p>
          <a:p>
            <a:pPr lvl="1"/>
            <a:endParaRPr lang="hr-HR" b="1" dirty="0">
              <a:solidFill>
                <a:srgbClr val="FF0000"/>
              </a:solidFill>
            </a:endParaRPr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109728" lvl="0" indent="0">
              <a:buNone/>
            </a:pPr>
            <a:endParaRPr lang="hr-HR" dirty="0"/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2B04E9D-FF8B-B836-2331-9226AB34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2689" y="6211768"/>
            <a:ext cx="346282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1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615741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/>
              <a:t>PRIGOVORI (Tekst – T.13.4.)  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1968691"/>
            <a:ext cx="10972800" cy="4235464"/>
          </a:xfrm>
        </p:spPr>
        <p:txBody>
          <a:bodyPr rtlCol="0">
            <a:normAutofit/>
          </a:bodyPr>
          <a:lstStyle/>
          <a:p>
            <a:r>
              <a:rPr lang="hr-HR" b="1" u="sng" dirty="0"/>
              <a:t>FLAG RAZINA - </a:t>
            </a:r>
            <a:r>
              <a:rPr lang="hr-HR" dirty="0"/>
              <a:t>Nositelji projekta imaju pravo podnijeti prigovor na odluke FLAG-a zbog: </a:t>
            </a:r>
          </a:p>
          <a:p>
            <a:pPr lvl="1"/>
            <a:r>
              <a:rPr lang="da-DK" dirty="0"/>
              <a:t>Povrede odredbi FLAG natječaja i/ili </a:t>
            </a:r>
          </a:p>
          <a:p>
            <a:pPr lvl="1"/>
            <a:r>
              <a:rPr lang="hr-HR" dirty="0"/>
              <a:t>Pogrešno i nepotpuno utvrđenog činjeničnog stanja i/ili </a:t>
            </a:r>
          </a:p>
          <a:p>
            <a:pPr lvl="1"/>
            <a:r>
              <a:rPr lang="hr-HR" dirty="0"/>
              <a:t>Pogrešne primjene pravnog propisa na kojem se temelji odluka. </a:t>
            </a:r>
          </a:p>
          <a:p>
            <a:pPr lvl="2"/>
            <a:r>
              <a:rPr lang="hr-HR" b="1" u="sng" dirty="0"/>
              <a:t>ROK: 8 kalendarskih dana </a:t>
            </a:r>
            <a:r>
              <a:rPr lang="hr-HR" dirty="0"/>
              <a:t>od dana dostave odluke od FLAG-a, preporučeno s povratnicom, označena omotnica, prigovor mora biti razumljiv i sadržavati sve što je potrebno da bi se po njemu moglo postupiti</a:t>
            </a:r>
          </a:p>
          <a:p>
            <a:pPr lvl="1"/>
            <a:r>
              <a:rPr lang="pl-PL" b="1" u="sng" dirty="0"/>
              <a:t>Povjerenstvo ima rok od 30 radnih dana od dana zaprimanja prigovora za donošenje odluke.</a:t>
            </a:r>
            <a:endParaRPr lang="hr-HR" b="1" u="sng" dirty="0"/>
          </a:p>
          <a:p>
            <a:endParaRPr lang="hr-HR" b="1" u="sng" dirty="0"/>
          </a:p>
          <a:p>
            <a:pPr lvl="1"/>
            <a:endParaRPr lang="hr-HR" b="1" dirty="0">
              <a:solidFill>
                <a:srgbClr val="FF0000"/>
              </a:solidFill>
            </a:endParaRPr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109728" lvl="0" indent="0">
              <a:buNone/>
            </a:pPr>
            <a:endParaRPr lang="hr-HR" dirty="0"/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D7895B8-6F7B-05FD-D3C5-9C8309E82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193" y="6204155"/>
            <a:ext cx="346282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9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881743"/>
            <a:ext cx="10972800" cy="506186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/>
              <a:t>RANGIRANJE (Tekst – 13.2.1.)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" y="1681843"/>
            <a:ext cx="10972800" cy="4463318"/>
          </a:xfrm>
        </p:spPr>
        <p:txBody>
          <a:bodyPr rtlCol="0">
            <a:normAutofit/>
          </a:bodyPr>
          <a:lstStyle/>
          <a:p>
            <a:r>
              <a:rPr lang="hr-HR" dirty="0"/>
              <a:t>Prema bodovima </a:t>
            </a:r>
          </a:p>
          <a:p>
            <a:r>
              <a:rPr lang="hr-HR" dirty="0"/>
              <a:t>U slučaju da dvije ili više prijava projekata nakon rangiranja imaju isti broj bodova, a nalaze se iznad praga minimalnog broja bodova, prednost na rang listi imaju sljedeće prijave:</a:t>
            </a:r>
          </a:p>
          <a:p>
            <a:pPr marL="109728" indent="0">
              <a:buNone/>
            </a:pPr>
            <a:r>
              <a:rPr lang="hr-HR" dirty="0"/>
              <a:t>a. Prijave projekta zaprimljene potpune do roka za podnošenje prijave projekta propisanoga FLAG natječajem odnosno za koje nije bilo potrebe za izdavanjem Zahtjeva za D/O/I.</a:t>
            </a:r>
          </a:p>
          <a:p>
            <a:pPr marL="109728" indent="0">
              <a:buNone/>
            </a:pPr>
            <a:r>
              <a:rPr lang="hr-HR" dirty="0"/>
              <a:t>b. Prijave projekta zaprimljene nepotpune odnosno za koje je FLAG izdao Zahtjev za D/O/I.</a:t>
            </a:r>
          </a:p>
          <a:p>
            <a:pPr marL="109728" indent="0">
              <a:buNone/>
            </a:pPr>
            <a:endParaRPr lang="hr-HR" dirty="0"/>
          </a:p>
          <a:p>
            <a:pPr marL="411480" lvl="1" indent="0">
              <a:buNone/>
            </a:pPr>
            <a:endParaRPr lang="hr-HR" b="1" dirty="0">
              <a:solidFill>
                <a:srgbClr val="FF0000"/>
              </a:solidFill>
            </a:endParaRPr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109728" lvl="0" indent="0">
              <a:buNone/>
            </a:pPr>
            <a:endParaRPr lang="hr-HR" dirty="0"/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3FB0603-FCCE-1F00-2A95-FE7E624BF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3863" y="6167983"/>
            <a:ext cx="346282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03006"/>
            <a:ext cx="10972800" cy="684923"/>
          </a:xfrm>
        </p:spPr>
        <p:txBody>
          <a:bodyPr rtlCol="0">
            <a:normAutofit fontScale="90000"/>
          </a:bodyPr>
          <a:lstStyle/>
          <a:p>
            <a:pPr rtl="0"/>
            <a:r>
              <a:rPr lang="hr-HR" dirty="0"/>
              <a:t>PROVEDBA OPERACIJA – Zahtjev za isplatu (Tekst – T.15.5)</a:t>
            </a:r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700380B-16DD-89FC-0AB6-36DF8D1DB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360" y="6211768"/>
            <a:ext cx="3950169" cy="646232"/>
          </a:xfrm>
          <a:prstGeom prst="rect">
            <a:avLst/>
          </a:prstGeom>
        </p:spPr>
      </p:pic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922BA971-AD6D-C556-637A-B5E99331B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87929"/>
            <a:ext cx="10972800" cy="4767065"/>
          </a:xfrm>
        </p:spPr>
        <p:txBody>
          <a:bodyPr>
            <a:normAutofit/>
          </a:bodyPr>
          <a:lstStyle/>
          <a:p>
            <a:r>
              <a:rPr lang="hr-HR" dirty="0"/>
              <a:t>Obračunsko razdoblje </a:t>
            </a:r>
          </a:p>
          <a:p>
            <a:pPr lvl="1"/>
            <a:r>
              <a:rPr lang="hr-HR" dirty="0"/>
              <a:t>Jednokratno</a:t>
            </a:r>
          </a:p>
          <a:p>
            <a:pPr lvl="1"/>
            <a:r>
              <a:rPr lang="hr-HR" dirty="0"/>
              <a:t>U ratama (najviše 6 rata u kalendarskoj godini)</a:t>
            </a:r>
          </a:p>
          <a:p>
            <a:r>
              <a:rPr lang="hr-HR" dirty="0"/>
              <a:t>Razdoblje prihvatljivosti troškova ističe predajom konačnog Zahtjeva za isplatu Upravljačkom tijelu, a </a:t>
            </a:r>
            <a:r>
              <a:rPr lang="hr-HR" u="sng" dirty="0"/>
              <a:t>krajnji rok za podnošenje Zahtjeva za isplatu na prethodnu provjeru FLAG-u je </a:t>
            </a:r>
            <a:r>
              <a:rPr lang="hr-HR" b="1" dirty="0">
                <a:solidFill>
                  <a:srgbClr val="FF0000"/>
                </a:solidFill>
              </a:rPr>
              <a:t>30. rujna 2026.</a:t>
            </a:r>
          </a:p>
          <a:p>
            <a:r>
              <a:rPr lang="hr-HR" dirty="0"/>
              <a:t>Nositelj projekta je obvezan Upravljačkom tijelu putem sustava FISHNET dostaviti Zahtjev za isplatu u roku od </a:t>
            </a:r>
            <a:r>
              <a:rPr lang="hr-HR" b="1" dirty="0">
                <a:solidFill>
                  <a:srgbClr val="FF0000"/>
                </a:solidFill>
              </a:rPr>
              <a:t>30 dana </a:t>
            </a:r>
            <a:r>
              <a:rPr lang="hr-HR" dirty="0"/>
              <a:t>od dana kad mu je FLAG sa vlastite službene e-mail adrese dostavio komentare/preporuke o Zahtjevu za isplatu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07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762001"/>
            <a:ext cx="10972800" cy="952500"/>
          </a:xfrm>
        </p:spPr>
        <p:txBody>
          <a:bodyPr rtlCol="0">
            <a:normAutofit/>
          </a:bodyPr>
          <a:lstStyle/>
          <a:p>
            <a:r>
              <a:rPr lang="hr-HR" dirty="0"/>
              <a:t>Prethodna provjera Zahtjeva za isplatu (T.15.5.2.)</a:t>
            </a:r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B1F4BA-A598-D061-6202-7FD04B5AF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024" y="6211768"/>
            <a:ext cx="3462828" cy="646232"/>
          </a:xfrm>
          <a:prstGeom prst="rect">
            <a:avLst/>
          </a:prstGeom>
        </p:spPr>
      </p:pic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D9A07972-DA15-A8CB-4805-4A1AF635F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82670"/>
            <a:ext cx="10972800" cy="442909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Prije podnošenja Zahtjeva za isplatu Upravljačkom tijelu, </a:t>
            </a:r>
            <a:r>
              <a:rPr lang="hr-HR" b="1" dirty="0">
                <a:solidFill>
                  <a:srgbClr val="FF0000"/>
                </a:solidFill>
              </a:rPr>
              <a:t>nositelj projekta je dužan podnijeti Zahtjev za isplatu sa svom pripadajućom dokumentacijom FLAG-u na prethodnu provjeru </a:t>
            </a:r>
            <a:r>
              <a:rPr lang="hr-HR" dirty="0"/>
              <a:t>preporučenom pošiljkom na adresu: LAGUR Tramuntana, Trg dr. Franje Tuđmana 2, 53288 Karlobag</a:t>
            </a:r>
            <a:endParaRPr lang="hr-HR" b="1" dirty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hr-HR" dirty="0"/>
          </a:p>
          <a:p>
            <a:r>
              <a:rPr lang="hr-HR" u="sng" dirty="0"/>
              <a:t>FLAG je dužan </a:t>
            </a:r>
            <a:r>
              <a:rPr lang="hr-HR" dirty="0"/>
              <a:t>provesti provjeru pravovremenosti i potpunosti zaprimljenog Zahtjeva za isplatu, posjet operaciji (ukoliko je primjenjivo) te </a:t>
            </a:r>
            <a:r>
              <a:rPr lang="hr-HR" u="sng" dirty="0"/>
              <a:t>izdati komentare/preporuke u pismenom obliku – </a:t>
            </a:r>
            <a:r>
              <a:rPr lang="hr-HR" b="1" u="sng" dirty="0"/>
              <a:t>čime se postupak prethodne provjere Zahtjeva za isplatu smatra završenim</a:t>
            </a:r>
            <a:endParaRPr lang="hr-HR" u="sng" dirty="0"/>
          </a:p>
          <a:p>
            <a:pPr marL="109728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4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78076" y="2802194"/>
            <a:ext cx="10004323" cy="169360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hr-HR" sz="5800" dirty="0"/>
              <a:t>PITANJA I ODGOVORI</a:t>
            </a:r>
            <a:br>
              <a:rPr lang="hr-HR" dirty="0"/>
            </a:br>
            <a:br>
              <a:rPr lang="hr-HR" dirty="0"/>
            </a:br>
            <a:r>
              <a:rPr lang="hr-HR" u="sng" dirty="0"/>
              <a:t>Kontakt:</a:t>
            </a:r>
            <a:br>
              <a:rPr lang="hr-HR" dirty="0"/>
            </a:br>
            <a:r>
              <a:rPr lang="hr-HR" dirty="0"/>
              <a:t>LAGUR Tramuntana</a:t>
            </a:r>
            <a:br>
              <a:rPr lang="hr-HR" dirty="0"/>
            </a:br>
            <a:r>
              <a:rPr lang="hr-HR" dirty="0"/>
              <a:t>Trg dr. Franje Tuđmana 2, 53288 Karlobag</a:t>
            </a:r>
            <a:br>
              <a:rPr lang="hr-HR" dirty="0"/>
            </a:br>
            <a:r>
              <a:rPr lang="hr-HR" dirty="0">
                <a:hlinkClick r:id="rId3"/>
              </a:rPr>
              <a:t>www.lagur-tramuntana.hr</a:t>
            </a:r>
            <a:br>
              <a:rPr lang="hr-HR" dirty="0"/>
            </a:br>
            <a:r>
              <a:rPr lang="hr-HR" dirty="0">
                <a:hlinkClick r:id="rId4"/>
              </a:rPr>
              <a:t>lagur.tramuntana@gmail.com</a:t>
            </a:r>
            <a:br>
              <a:rPr lang="hr-HR" dirty="0"/>
            </a:br>
            <a:r>
              <a:rPr lang="hr-HR" dirty="0"/>
              <a:t>Facebook</a:t>
            </a:r>
            <a:r>
              <a:rPr lang="hr-HR" sz="4900" dirty="0"/>
              <a:t>:</a:t>
            </a:r>
            <a:r>
              <a:rPr lang="hr-HR" dirty="0"/>
              <a:t> </a:t>
            </a:r>
            <a:r>
              <a:rPr lang="hr-HR" dirty="0">
                <a:hlinkClick r:id="rId5"/>
              </a:rPr>
              <a:t>LAGUR / FLAG Tramuntana</a:t>
            </a:r>
            <a:endParaRPr lang="hr-HR" dirty="0"/>
          </a:p>
        </p:txBody>
      </p:sp>
      <p:sp>
        <p:nvSpPr>
          <p:cNvPr id="6" name="Rezervirano mjesto podnožja 3">
            <a:extLst>
              <a:ext uri="{FF2B5EF4-FFF2-40B4-BE49-F238E27FC236}">
                <a16:creationId xmlns:a16="http://schemas.microsoft.com/office/drawing/2014/main" id="{171556FA-0C80-4508-B927-A73A87F2A0B6}"/>
              </a:ext>
            </a:extLst>
          </p:cNvPr>
          <p:cNvSpPr txBox="1">
            <a:spLocks/>
          </p:cNvSpPr>
          <p:nvPr/>
        </p:nvSpPr>
        <p:spPr>
          <a:xfrm>
            <a:off x="0" y="6345936"/>
            <a:ext cx="6096000" cy="457200"/>
          </a:xfrm>
          <a:prstGeom prst="rect">
            <a:avLst/>
          </a:prstGeom>
        </p:spPr>
        <p:txBody>
          <a:bodyPr vert="horz" rtlCol="0"/>
          <a:lstStyle>
            <a:defPPr rtl="0">
              <a:defRPr lang="hr-hr"/>
            </a:defPPr>
            <a:lvl1pPr marL="0" algn="r" defTabSz="914400" rtl="0" eaLnBrk="1" latinLnBrk="0" hangingPunct="1">
              <a:defRPr kumimoji="0"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dirty="0">
                <a:solidFill>
                  <a:schemeClr val="tx1"/>
                </a:solidFill>
              </a:rPr>
              <a:t>Rad LAGUR-a Tramuntana sufinanciran je sredstvima Europske unije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iz Europskog fonda za pomorstvo, ribarstvo i akvakulturu    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E9A174DE-69FE-4CB8-A642-6779014BB804}"/>
              </a:ext>
            </a:extLst>
          </p:cNvPr>
          <p:cNvSpPr txBox="1"/>
          <p:nvPr/>
        </p:nvSpPr>
        <p:spPr>
          <a:xfrm>
            <a:off x="5029200" y="6414105"/>
            <a:ext cx="250957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/>
              <a:t>M 1.A.2.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E9A3A0D-68FF-9A23-0C4C-518F7D2BC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3025" y="6175357"/>
            <a:ext cx="3462828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7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7C7EA-2BC0-FAAB-F66A-203ADF07B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DC5D17C-B320-7C42-088D-6F296B68D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95" y="1597158"/>
            <a:ext cx="11277600" cy="1470025"/>
          </a:xfrm>
        </p:spPr>
        <p:txBody>
          <a:bodyPr>
            <a:normAutofit/>
          </a:bodyPr>
          <a:lstStyle/>
          <a:p>
            <a:r>
              <a:rPr lang="hr-HR" b="1" dirty="0"/>
              <a:t>Lokalna razvojna strategija u ribarstvu LAGUR-a Tramuntana za razdoblje 2021. – 2027.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3B5516F-FAA5-A784-2ECC-970E8AB72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07" y="5537841"/>
            <a:ext cx="842962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C7BCF-A2D0-41C2-0C46-4D024A1A5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183ADE-21A8-09F8-2474-3B9C4A2B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0575"/>
            <a:ext cx="10972800" cy="1066800"/>
          </a:xfrm>
        </p:spPr>
        <p:txBody>
          <a:bodyPr>
            <a:normAutofit fontScale="90000"/>
          </a:bodyPr>
          <a:lstStyle/>
          <a:p>
            <a:r>
              <a:rPr lang="hr-HR" dirty="0"/>
              <a:t>Lokalna razvojna strategija u ribarstvu LAGUR-a Tramuntana za razdoblje 2021. – 2027.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9B4E68E-CBC6-B49B-D7DD-9727DBAA7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57375"/>
            <a:ext cx="10972800" cy="432511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/>
          </a:p>
          <a:p>
            <a:r>
              <a:rPr lang="hr-HR" dirty="0"/>
              <a:t>Rješenje o odobrenju LRSR 21-27 izdano je 27.11.2023. </a:t>
            </a:r>
          </a:p>
          <a:p>
            <a:endParaRPr lang="hr-HR" dirty="0"/>
          </a:p>
          <a:p>
            <a:r>
              <a:rPr lang="hr-HR" dirty="0">
                <a:solidFill>
                  <a:srgbClr val="FF0000"/>
                </a:solidFill>
              </a:rPr>
              <a:t>Dodijeljena javna potpora u maksimalnom iznosu od 2.265.270,71 EUR</a:t>
            </a:r>
          </a:p>
          <a:p>
            <a:pPr marL="109728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92C4B53-FB31-AE1D-11AC-B2295AC45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2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B8ACBE-D24A-F28D-FE09-DA63C98BF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603C9D-E313-C003-D16D-8CB79AD6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03853"/>
            <a:ext cx="10972800" cy="1007706"/>
          </a:xfrm>
        </p:spPr>
        <p:txBody>
          <a:bodyPr>
            <a:normAutofit fontScale="90000"/>
          </a:bodyPr>
          <a:lstStyle/>
          <a:p>
            <a:r>
              <a:rPr lang="hr-HR" dirty="0"/>
              <a:t>Uredba 2021/1139 – </a:t>
            </a:r>
            <a:r>
              <a:rPr lang="hr-HR" dirty="0">
                <a:solidFill>
                  <a:srgbClr val="FF0000"/>
                </a:solidFill>
              </a:rPr>
              <a:t>NEPRIHVATLJIVE OPERACIJE </a:t>
            </a:r>
            <a:r>
              <a:rPr lang="hr-HR" dirty="0"/>
              <a:t>u okviru EFPRA: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9FC4315-D86E-031E-969E-3E71E6ED1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11559"/>
            <a:ext cx="10972800" cy="4670928"/>
          </a:xfrm>
        </p:spPr>
        <p:txBody>
          <a:bodyPr>
            <a:normAutofit fontScale="55000" lnSpcReduction="20000"/>
          </a:bodyPr>
          <a:lstStyle/>
          <a:p>
            <a:r>
              <a:rPr lang="hr-HR" sz="2900" dirty="0"/>
              <a:t>operacije kojima se povećava ribolovni kapacitet ribarskog plovila, osim ako je drukčije predviđeno u članku 19.;</a:t>
            </a:r>
          </a:p>
          <a:p>
            <a:r>
              <a:rPr lang="hr-HR" sz="2900" dirty="0"/>
              <a:t>nabava opreme kojom se povećava sposobnost ribarskih plovila da pronađu ribu;</a:t>
            </a:r>
          </a:p>
          <a:p>
            <a:r>
              <a:rPr lang="hr-HR" sz="2900" dirty="0"/>
              <a:t>izgradnja, kupnja ili uvoz ribarskih plovila, osim ako je drukčije predviđeno u članku 17.;</a:t>
            </a:r>
          </a:p>
          <a:p>
            <a:r>
              <a:rPr lang="hr-HR" sz="2900" dirty="0"/>
              <a:t>prijenos ribarskih plovila u treće zemlje ili zamjena zastave plovila na treću zemlju, među ostalim osnivanjem zajedničkih pothvata s partnerima iz trećih zemalja;</a:t>
            </a:r>
          </a:p>
          <a:p>
            <a:r>
              <a:rPr lang="hr-HR" sz="2900" dirty="0"/>
              <a:t>privremeni ili trajni prestanak ribolovnih aktivnosti, osim ako je drukčije predviđeno u člancima 20. i 21.;</a:t>
            </a:r>
          </a:p>
          <a:p>
            <a:r>
              <a:rPr lang="hr-HR" sz="2900" dirty="0"/>
              <a:t>istraživački ribolov;</a:t>
            </a:r>
          </a:p>
          <a:p>
            <a:r>
              <a:rPr lang="hr-HR" sz="2900" dirty="0"/>
              <a:t>prijenos vlasništva nad poduzećem;</a:t>
            </a:r>
          </a:p>
          <a:p>
            <a:r>
              <a:rPr lang="hr-HR" sz="2900" dirty="0"/>
              <a:t>izravno poribljavanje, osim ako je pravnim aktom Unije ili u slučaju eksperimentalnog poribljavanja izričito predviđeno kao mjera ponovnog uvođenja ili druge mjere očuvanja;</a:t>
            </a:r>
          </a:p>
          <a:p>
            <a:r>
              <a:rPr lang="hr-HR" sz="2900" dirty="0"/>
              <a:t>izgradnja novih luka ili novih burza ribe, uz iznimku novih iskrcajnih mjesta;</a:t>
            </a:r>
          </a:p>
          <a:p>
            <a:r>
              <a:rPr lang="hr-HR" sz="2900" dirty="0"/>
              <a:t>mehanizmi za intervencije na tržištu s ciljem privremenog ili trajnog povlačenja proizvoda ribarstva ili akvakulture s tržišta, kako bi se ponuda smanjila i time spriječio pad cijena ili uzrokovalo povećanje cijena, osim ako je drukčije predviđeno u članku 26. stavku 2.;</a:t>
            </a:r>
          </a:p>
          <a:p>
            <a:r>
              <a:rPr lang="hr-HR" sz="2900" dirty="0"/>
              <a:t>ulaganja na ribarskim plovilima koja su nužna za poštovanje zahtjeva na temelju prava Unije koji su na snazi u trenutku podnošenja zahtjeva za potporu, uključujući zahtjeve na temelju obveza Unije u kontekstu RFMO-ova, osim ako je drukčije predviđeno u članku 22.;</a:t>
            </a:r>
          </a:p>
          <a:p>
            <a:r>
              <a:rPr lang="hr-HR" sz="2900" dirty="0"/>
              <a:t>ulaganja na ribarskim plovilima koja su obavljala ribolovne aktivnosti manje od 60 dana godišnje tijekom dvije kalendarske godine koje su prethodile godini u kojoj je podnesen zahtjev za potporu;</a:t>
            </a:r>
          </a:p>
          <a:p>
            <a:r>
              <a:rPr lang="hr-HR" sz="2900" dirty="0"/>
              <a:t>zamjena ili osuvremenjivanje glavnog ili pomoćnog motora ribarskog plovila, osim ako je drukčije predviđeno u članku 18.L 247/20 H R Službeni list europske unije 13.7.2021</a:t>
            </a:r>
          </a:p>
          <a:p>
            <a:pPr marL="109728" indent="0">
              <a:buNone/>
            </a:pPr>
            <a:endParaRPr lang="hr-HR" dirty="0"/>
          </a:p>
          <a:p>
            <a:pPr marL="109728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E6DD4AA-A4E0-B33F-4657-590B85C14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06CA6-5E46-42F6-E6D4-89522716D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D8355F-DA65-26F5-EF2E-9CD7DD5DD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27788"/>
            <a:ext cx="10972800" cy="609175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r>
              <a:rPr lang="hr-HR" dirty="0"/>
              <a:t>Intenzitet potpore - o</a:t>
            </a:r>
            <a:r>
              <a:rPr lang="hr-HR" sz="4000" dirty="0"/>
              <a:t>snovni intenzitet potpore 50%</a:t>
            </a:r>
            <a:br>
              <a:rPr lang="hr-HR" sz="4000" dirty="0"/>
            </a:br>
            <a:endParaRPr lang="hr-HR" dirty="0"/>
          </a:p>
        </p:txBody>
      </p:sp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id="{2F9D855F-25BE-3E5B-D522-340494EB4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76400"/>
            <a:ext cx="5384800" cy="4842163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hr-HR" b="1" dirty="0"/>
              <a:t>100%</a:t>
            </a:r>
          </a:p>
          <a:p>
            <a:endParaRPr lang="hr-HR" b="1" dirty="0"/>
          </a:p>
          <a:p>
            <a:endParaRPr lang="hr-HR" b="1" dirty="0"/>
          </a:p>
          <a:p>
            <a:endParaRPr lang="hr-HR" b="1" dirty="0"/>
          </a:p>
          <a:p>
            <a:pPr marL="109728" indent="0" algn="ctr">
              <a:buNone/>
            </a:pPr>
            <a:endParaRPr lang="hr-HR" b="1" dirty="0"/>
          </a:p>
          <a:p>
            <a:pPr marL="109728" indent="0" algn="ctr">
              <a:buNone/>
            </a:pPr>
            <a:endParaRPr lang="hr-HR" b="1" dirty="0"/>
          </a:p>
          <a:p>
            <a:pPr marL="109728" indent="0" algn="ctr">
              <a:buNone/>
            </a:pPr>
            <a:r>
              <a:rPr lang="hr-HR" b="1" dirty="0"/>
              <a:t>80%</a:t>
            </a:r>
          </a:p>
          <a:p>
            <a:pPr marL="109728" indent="0">
              <a:buNone/>
            </a:pPr>
            <a:endParaRPr lang="hr-HR" b="1" dirty="0"/>
          </a:p>
          <a:p>
            <a:pPr marL="109728" indent="0" algn="ctr">
              <a:buNone/>
            </a:pPr>
            <a:r>
              <a:rPr lang="hr-HR" b="1" dirty="0"/>
              <a:t>75%</a:t>
            </a:r>
          </a:p>
          <a:p>
            <a:pPr marL="109728" indent="0" algn="ctr">
              <a:buNone/>
            </a:pPr>
            <a:endParaRPr lang="hr-HR" b="1" dirty="0"/>
          </a:p>
          <a:p>
            <a:pPr marL="109728" indent="0" algn="ctr">
              <a:buNone/>
            </a:pPr>
            <a:endParaRPr lang="hr-HR" b="1" dirty="0"/>
          </a:p>
          <a:p>
            <a:pPr marL="109728" indent="0" algn="ctr">
              <a:buNone/>
            </a:pPr>
            <a:endParaRPr lang="hr-HR" b="1" dirty="0"/>
          </a:p>
          <a:p>
            <a:pPr marL="109728" indent="0" algn="ctr">
              <a:buNone/>
            </a:pPr>
            <a:r>
              <a:rPr lang="hr-HR" b="1" dirty="0"/>
              <a:t>60%</a:t>
            </a:r>
          </a:p>
          <a:p>
            <a:pPr marL="109728" indent="0" algn="ctr">
              <a:buNone/>
            </a:pPr>
            <a:endParaRPr lang="hr-HR" dirty="0"/>
          </a:p>
        </p:txBody>
      </p:sp>
      <p:sp>
        <p:nvSpPr>
          <p:cNvPr id="12" name="Rezervirano mjesto sadržaja 11">
            <a:extLst>
              <a:ext uri="{FF2B5EF4-FFF2-40B4-BE49-F238E27FC236}">
                <a16:creationId xmlns:a16="http://schemas.microsoft.com/office/drawing/2014/main" id="{CBF31AD0-0C51-16AF-89B5-D7BC2AA4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384800" cy="4842163"/>
          </a:xfrm>
        </p:spPr>
        <p:txBody>
          <a:bodyPr>
            <a:normAutofit lnSpcReduction="10000"/>
          </a:bodyPr>
          <a:lstStyle/>
          <a:p>
            <a:pPr lvl="1"/>
            <a:r>
              <a:rPr lang="hr-H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Isključivo mali priobalni ribolov</a:t>
            </a:r>
          </a:p>
          <a:p>
            <a:pPr lvl="1"/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Javno tijelo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Zajednički interes </a:t>
            </a:r>
          </a:p>
          <a:p>
            <a:pPr lvl="1"/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Zajednički korisnik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Inovativna značajka</a:t>
            </a:r>
          </a:p>
          <a:p>
            <a:pPr marL="411480" lvl="1" indent="0">
              <a:buNone/>
            </a:pPr>
            <a:endParaRPr lang="hr-HR" sz="2000" dirty="0">
              <a:latin typeface="Calibri" panose="020F0502020204030204" pitchFamily="34" charset="0"/>
            </a:endParaRPr>
          </a:p>
          <a:p>
            <a:pPr lvl="1"/>
            <a:r>
              <a:rPr lang="hr-HR" sz="2000" dirty="0">
                <a:latin typeface="Calibri" panose="020F0502020204030204" pitchFamily="34" charset="0"/>
              </a:rPr>
              <a:t>Djelomično mali priobalni ribolov</a:t>
            </a:r>
          </a:p>
          <a:p>
            <a:pPr marL="411480" lvl="1" indent="0">
              <a:buNone/>
            </a:pPr>
            <a:endParaRPr lang="hr-HR" sz="2000" dirty="0">
              <a:latin typeface="Calibri" panose="020F0502020204030204" pitchFamily="34" charset="0"/>
            </a:endParaRPr>
          </a:p>
          <a:p>
            <a:pPr lvl="1"/>
            <a:r>
              <a:rPr lang="hr-H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Organizacija proizvođača</a:t>
            </a:r>
          </a:p>
          <a:p>
            <a:pPr lvl="1"/>
            <a:r>
              <a:rPr lang="hr-H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Udruženja organizacija </a:t>
            </a:r>
            <a:r>
              <a:rPr lang="hr-HR" sz="20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proizvoiđača</a:t>
            </a:r>
            <a:r>
              <a:rPr lang="hr-H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ili međusektorske organizacije</a:t>
            </a:r>
          </a:p>
          <a:p>
            <a:pPr marL="411480" lvl="1" indent="0">
              <a:buNone/>
            </a:pPr>
            <a:endParaRPr lang="hr-HR" dirty="0"/>
          </a:p>
          <a:p>
            <a:pPr lvl="1"/>
            <a:r>
              <a:rPr lang="hr-HR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MSP - akvakultura</a:t>
            </a:r>
          </a:p>
          <a:p>
            <a:pPr lvl="1"/>
            <a:r>
              <a:rPr lang="hr-HR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Organizacije ribara ili drugi zajednički korisnici</a:t>
            </a:r>
          </a:p>
          <a:p>
            <a:pPr marL="411480" lvl="1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7647E46-52B0-90C7-4FF8-48EE76E68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9127"/>
            <a:ext cx="4657385" cy="67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6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zentacija za obuku">
  <a:themeElements>
    <a:clrScheme name="Topla plav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wrap="square" lIns="91440" tIns="45720" rIns="91440" bIns="45720">
        <a:spAutoFit/>
      </a:bodyPr>
      <a:lstStyle>
        <a:defPPr algn="ctr">
          <a:defRPr sz="3800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bg1"/>
            </a:solidFill>
            <a:effectLst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16224619_TF03460604" id="{81CFAE61-149F-49D4-9506-8228DF609978}" vid="{90BC8EFE-C767-4DF6-A714-CDA495B67E72}"/>
    </a:ext>
  </a:extLst>
</a:theme>
</file>

<file path=ppt/theme/theme2.xml><?xml version="1.0" encoding="utf-8"?>
<a:theme xmlns:a="http://schemas.openxmlformats.org/drawingml/2006/main" name="Tema sustava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za obuku</Template>
  <TotalTime>1865</TotalTime>
  <Words>7420</Words>
  <Application>Microsoft Office PowerPoint</Application>
  <PresentationFormat>Široki zaslon</PresentationFormat>
  <Paragraphs>713</Paragraphs>
  <Slides>58</Slides>
  <Notes>43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58</vt:i4>
      </vt:variant>
    </vt:vector>
  </HeadingPairs>
  <TitlesOfParts>
    <vt:vector size="64" baseType="lpstr">
      <vt:lpstr>Arial</vt:lpstr>
      <vt:lpstr>Calibri</vt:lpstr>
      <vt:lpstr>Georgia</vt:lpstr>
      <vt:lpstr>Wingdings</vt:lpstr>
      <vt:lpstr>Wingdings 2</vt:lpstr>
      <vt:lpstr>Prezentacija za obuku</vt:lpstr>
      <vt:lpstr>FLAG natječaj za dodjelu potpore za provedbu operacija u okviru Mjere   1.A.2. Radionice za ribarska plovila, opremu i alate iz Lokalne razvojne strategije u ribarstvu LAGUR-a Tramuntana</vt:lpstr>
      <vt:lpstr>PROGRAM</vt:lpstr>
      <vt:lpstr>LAGUR / FLAG  Tramuntana</vt:lpstr>
      <vt:lpstr>Provedba Lokalne razvojne strategije u ribarstvu LAGUR-a Tramuntana za razdoblje 2014. – 2020.</vt:lpstr>
      <vt:lpstr>Lokalna razvojna strategija u ribarstvu LAGUR-a Tramuntana za razdoblje 2014. - 2020. </vt:lpstr>
      <vt:lpstr>Lokalna razvojna strategija u ribarstvu LAGUR-a Tramuntana za razdoblje 2021. – 2027.</vt:lpstr>
      <vt:lpstr>Lokalna razvojna strategija u ribarstvu LAGUR-a Tramuntana za razdoblje 2021. – 2027. </vt:lpstr>
      <vt:lpstr>Uredba 2021/1139 – NEPRIHVATLJIVE OPERACIJE u okviru EFPRA:</vt:lpstr>
      <vt:lpstr> Intenzitet potpore - osnovni intenzitet potpore 50% </vt:lpstr>
      <vt:lpstr>PowerPoint prezentacija</vt:lpstr>
      <vt:lpstr>PowerPoint prezentacija</vt:lpstr>
      <vt:lpstr>Mjere iz LRSR 21-27</vt:lpstr>
      <vt:lpstr>Indikativne prihvatljive aktivnosti </vt:lpstr>
      <vt:lpstr>Mjere iz LRSR 21-27</vt:lpstr>
      <vt:lpstr>Indikativne prihvatljive aktivnosti </vt:lpstr>
      <vt:lpstr>Mjere iz LRSR 21-27</vt:lpstr>
      <vt:lpstr>Indikativne prihvatljive aktivnosti </vt:lpstr>
      <vt:lpstr>Mjere iz LRSR 21-27</vt:lpstr>
      <vt:lpstr>Indikativne prihvatljive aktivnosti </vt:lpstr>
      <vt:lpstr>Mjere iz LRSR 21-27</vt:lpstr>
      <vt:lpstr>Indikativne prihvatljive aktivnosti </vt:lpstr>
      <vt:lpstr>Mjere iz LRSR 21-27</vt:lpstr>
      <vt:lpstr>Indikativne prihvatljive aktivnosti </vt:lpstr>
      <vt:lpstr>Mjere iz LRSR 21-27</vt:lpstr>
      <vt:lpstr>Indikativne prihvatljive aktivnosti </vt:lpstr>
      <vt:lpstr>FLAG natječaj za dodjelu potpore za provedbu operacija u okviru Mjere   1.A.2. Radionice za ribarska plovila, opremu i alate iz Lokalne razvojne strategije u ribarstvu LAGUR-a Tramuntana</vt:lpstr>
      <vt:lpstr>POJMOVNIK (Tekst FLAG natječaja)</vt:lpstr>
      <vt:lpstr>PREDMET FLAG Natječaja (Tekst-T.3.)</vt:lpstr>
      <vt:lpstr>IZNOS, UDIO I INTENZITET POTPORE (Tekst - T. 11.)</vt:lpstr>
      <vt:lpstr>IZNOS, UDIO I INTENZITET POTPORE (Pojmovnik)</vt:lpstr>
      <vt:lpstr>PowerPoint prezentacija</vt:lpstr>
      <vt:lpstr>PowerPoint prezentacija</vt:lpstr>
      <vt:lpstr>PowerPoint prezentacija</vt:lpstr>
      <vt:lpstr>PRIHVATLJIVI NOSITELJI PROJEKTA (Tekst – T.5.)</vt:lpstr>
      <vt:lpstr>PRIHVATLJIVI NOSITELJI PROJEKTA (Tekst – T.5. i T.6.)</vt:lpstr>
      <vt:lpstr>PRIHVATLJIVE AKTIVNOSTI (Tekst-T.4.)</vt:lpstr>
      <vt:lpstr>PRIHVATLJIVE AKTIVNOSTI(Tekst-T.4.)</vt:lpstr>
      <vt:lpstr>PRIHVATLJIVI TROŠKOVI (Tekst – T.7.)</vt:lpstr>
      <vt:lpstr>NEPRIHVATLJIVI TROŠKOVI (Tekst – T.8.)</vt:lpstr>
      <vt:lpstr>NEPRIHVATLJIVI TROŠKOVI (Tekst – T.8.)</vt:lpstr>
      <vt:lpstr>KRITERIJI PRIHVATLJIVOSTI PROJEKTA (Tekst – T.9.)</vt:lpstr>
      <vt:lpstr>KRITERIJI PRIHVATLJIVOSTI PROJEKTA (Tekst – T.9.)</vt:lpstr>
      <vt:lpstr>KRITERIJI PRIHVATLJIVOSTI PROJEKTA (Tekst - T. 9.)</vt:lpstr>
      <vt:lpstr>KRITERIJI PRIHVATLJIVOSTI PROJEKTA (Tekst – T.9.)</vt:lpstr>
      <vt:lpstr>KRITERIJI PRIHVATLJIVOSTI PROJEKTA (Tekst – T.9.)</vt:lpstr>
      <vt:lpstr>KRITERIJI PRIHVATLJIVOSTI PROJEKTA (Tekst – T.9.)</vt:lpstr>
      <vt:lpstr>KRITERIJI ODABIRA (Tekst – T.10., Prilog I.)</vt:lpstr>
      <vt:lpstr>PowerPoint prezentacija</vt:lpstr>
      <vt:lpstr>PowerPoint prezentacija</vt:lpstr>
      <vt:lpstr>ZAHTJEV ZA POTPORU – PRIJAVA PROJEKTA (Tekst – T.12.) </vt:lpstr>
      <vt:lpstr>ZAHTJEV ZA POTPORU – PRIJAVA PROJEKTA (Tekst – T.12.)</vt:lpstr>
      <vt:lpstr>ZAHTJEV ZA POTPORU – PRIJAVA PROJEKTA (Tekst – T.12.)</vt:lpstr>
      <vt:lpstr>ODABIR PROJEKATA (Tekst T.13. i T.14.)</vt:lpstr>
      <vt:lpstr>PRIGOVORI (Tekst – T.13.4.)  </vt:lpstr>
      <vt:lpstr>RANGIRANJE (Tekst – 13.2.1.)</vt:lpstr>
      <vt:lpstr>PROVEDBA OPERACIJA – Zahtjev za isplatu (Tekst – T.15.5)</vt:lpstr>
      <vt:lpstr>Prethodna provjera Zahtjeva za isplatu (T.15.5.2.)</vt:lpstr>
      <vt:lpstr>PITANJA I ODGOVORI  Kontakt: LAGUR Tramuntana Trg dr. Franje Tuđmana 2, 53288 Karlobag www.lagur-tramuntana.hr lagur.tramuntana@gmail.com Facebook: LAGUR / FLAG Tramuntana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prezentacije za obuku</dc:title>
  <dc:creator>Lagur Tramuntana</dc:creator>
  <cp:lastModifiedBy>Jelena Tomljenović PC</cp:lastModifiedBy>
  <cp:revision>238</cp:revision>
  <dcterms:created xsi:type="dcterms:W3CDTF">2020-01-11T18:11:17Z</dcterms:created>
  <dcterms:modified xsi:type="dcterms:W3CDTF">2025-06-11T12:25:17Z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